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6325" r:id="rId1"/>
  </p:sldMasterIdLst>
  <p:notesMasterIdLst>
    <p:notesMasterId r:id="rId72"/>
  </p:notesMasterIdLst>
  <p:handoutMasterIdLst>
    <p:handoutMasterId r:id="rId73"/>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436" r:id="rId37"/>
    <p:sldId id="437" r:id="rId38"/>
    <p:sldId id="379" r:id="rId39"/>
    <p:sldId id="380" r:id="rId40"/>
    <p:sldId id="435" r:id="rId41"/>
    <p:sldId id="381" r:id="rId42"/>
    <p:sldId id="382" r:id="rId43"/>
    <p:sldId id="412" r:id="rId44"/>
    <p:sldId id="427" r:id="rId45"/>
    <p:sldId id="423" r:id="rId46"/>
    <p:sldId id="386" r:id="rId47"/>
    <p:sldId id="432" r:id="rId48"/>
    <p:sldId id="440" r:id="rId49"/>
    <p:sldId id="439" r:id="rId50"/>
    <p:sldId id="387" r:id="rId51"/>
    <p:sldId id="388" r:id="rId52"/>
    <p:sldId id="389" r:id="rId53"/>
    <p:sldId id="410" r:id="rId54"/>
    <p:sldId id="426" r:id="rId55"/>
    <p:sldId id="390" r:id="rId56"/>
    <p:sldId id="391" r:id="rId57"/>
    <p:sldId id="422" r:id="rId58"/>
    <p:sldId id="421" r:id="rId59"/>
    <p:sldId id="430" r:id="rId60"/>
    <p:sldId id="392" r:id="rId61"/>
    <p:sldId id="413" r:id="rId62"/>
    <p:sldId id="407" r:id="rId63"/>
    <p:sldId id="417" r:id="rId64"/>
    <p:sldId id="416" r:id="rId65"/>
    <p:sldId id="408" r:id="rId66"/>
    <p:sldId id="428" r:id="rId67"/>
    <p:sldId id="434" r:id="rId68"/>
    <p:sldId id="433" r:id="rId69"/>
    <p:sldId id="438" r:id="rId70"/>
    <p:sldId id="40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6"/>
    <p:restoredTop sz="87614"/>
  </p:normalViewPr>
  <p:slideViewPr>
    <p:cSldViewPr>
      <p:cViewPr>
        <p:scale>
          <a:sx n="96" d="100"/>
          <a:sy n="96" d="100"/>
        </p:scale>
        <p:origin x="1904" y="91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11/21/17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-Programming as a tool to teach math isn’t a new</a:t>
            </a:r>
            <a:r>
              <a:rPr lang="en-US" altLang="en-US" baseline="0" dirty="0" smtClean="0">
                <a:latin typeface="Arial" charset="0"/>
                <a:ea typeface="ＭＳ Ｐゴシック" charset="-128"/>
              </a:rPr>
              <a:t> idea</a:t>
            </a:r>
            <a:endParaRPr lang="en-US" altLang="en-US" dirty="0" smtClean="0">
              <a:latin typeface="Arial" charset="0"/>
              <a:ea typeface="ＭＳ Ｐゴシック" charset="-128"/>
            </a:endParaRPr>
          </a:p>
          <a:p>
            <a:r>
              <a:rPr lang="en-US" altLang="en-US" dirty="0" smtClean="0">
                <a:latin typeface="Arial" charset="0"/>
                <a:ea typeface="ＭＳ Ｐゴシック" charset="-128"/>
              </a:rPr>
              <a:t>-1960 </a:t>
            </a:r>
            <a:r>
              <a:rPr lang="en-US" altLang="en-US" dirty="0" err="1" smtClean="0">
                <a:latin typeface="Arial" charset="0"/>
                <a:ea typeface="ＭＳ Ｐゴシック" charset="-128"/>
              </a:rPr>
              <a:t>Seymore</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Papert</a:t>
            </a:r>
            <a:r>
              <a:rPr lang="en-US" altLang="en-US" baseline="0" dirty="0" smtClean="0">
                <a:latin typeface="Arial" charset="0"/>
                <a:ea typeface="ＭＳ Ｐゴシック" charset="-128"/>
              </a:rPr>
              <a:t> published paper on Logo, a programming language developed for children</a:t>
            </a:r>
          </a:p>
          <a:p>
            <a:r>
              <a:rPr lang="en-US" altLang="en-US" baseline="0" dirty="0" smtClean="0">
                <a:latin typeface="Arial" charset="0"/>
                <a:ea typeface="ＭＳ Ｐゴシック" charset="-128"/>
              </a:rPr>
              <a:t>-Programming has functions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smtClean="0">
                <a:latin typeface="Arial" charset="0"/>
                <a:ea typeface="ＭＳ Ｐゴシック" charset="-128"/>
              </a:rPr>
              <a:t>(sarcasm)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Which</a:t>
            </a:r>
            <a:r>
              <a:rPr lang="en-US" altLang="en-US" baseline="0" dirty="0" smtClean="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a:t>
            </a:r>
            <a:r>
              <a:rPr lang="en-US" altLang="en-US" dirty="0" smtClean="0">
                <a:latin typeface="Arial" charset="0"/>
                <a:ea typeface="ＭＳ Ｐゴシック" charset="-128"/>
              </a:rPr>
              <a:t>1995</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Programming doesn’t always equal math.</a:t>
            </a:r>
          </a:p>
          <a:p>
            <a:pPr marL="171450" indent="-171450">
              <a:buFontTx/>
              <a:buChar char="-"/>
            </a:pPr>
            <a:r>
              <a:rPr lang="en-US" altLang="en-US" dirty="0" smtClean="0">
                <a:latin typeface="Arial" charset="0"/>
                <a:ea typeface="ＭＳ Ｐゴシック" charset="-128"/>
              </a:rPr>
              <a:t>Different</a:t>
            </a:r>
            <a:r>
              <a:rPr lang="en-US" altLang="en-US" baseline="0" dirty="0" smtClean="0">
                <a:latin typeface="Arial" charset="0"/>
                <a:ea typeface="ＭＳ Ｐゴシック" charset="-128"/>
              </a:rPr>
              <a:t> languages have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(1/x) * x = 1 ]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[x = x + 2]</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[foo example]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smtClean="0">
              <a:effectLst/>
            </a:endParaRPr>
          </a:p>
          <a:p>
            <a:r>
              <a:rPr lang="en-US" dirty="0" smtClean="0"/>
              <a:t/>
            </a:r>
            <a:br>
              <a:rPr lang="en-US" dirty="0" smtClean="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-Self</a:t>
            </a:r>
            <a:r>
              <a:rPr lang="en-US" altLang="en-US" baseline="0" dirty="0" smtClean="0">
                <a:latin typeface="Arial" charset="0"/>
                <a:ea typeface="ＭＳ Ｐゴシック" charset="-128"/>
              </a:rPr>
              <a:t> Explanatory Slide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-Abundance</a:t>
            </a:r>
            <a:r>
              <a:rPr lang="en-US" altLang="en-US" baseline="0" dirty="0" smtClean="0">
                <a:latin typeface="Arial" charset="0"/>
                <a:ea typeface="ＭＳ Ｐゴシック" charset="-128"/>
              </a:rPr>
              <a:t> of detailed resources and supplemental materials</a:t>
            </a:r>
          </a:p>
          <a:p>
            <a:r>
              <a:rPr lang="en-US" altLang="en-US" baseline="0" dirty="0" smtClean="0">
                <a:latin typeface="Arial" charset="0"/>
                <a:ea typeface="ＭＳ Ｐゴシック" charset="-128"/>
              </a:rPr>
              <a:t>- Cloud based</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-Algebraic language</a:t>
            </a:r>
            <a:r>
              <a:rPr lang="en-US" altLang="en-US" baseline="0" dirty="0" smtClean="0">
                <a:latin typeface="Arial" charset="0"/>
                <a:ea typeface="ＭＳ Ｐゴシック" charset="-128"/>
              </a:rPr>
              <a:t>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smtClean="0">
              <a:effectLst/>
            </a:endParaRPr>
          </a:p>
          <a:p>
            <a:r>
              <a:rPr lang="en-US" dirty="0" smtClean="0"/>
              <a:t/>
            </a:r>
            <a:br>
              <a:rPr lang="en-US" dirty="0" smtClean="0"/>
            </a:b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smtClean="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How do we know the kids are actually getting this?</a:t>
            </a:r>
          </a:p>
          <a:p>
            <a:r>
              <a:rPr lang="en-US" altLang="en-US" dirty="0" smtClean="0">
                <a:latin typeface="Arial" charset="0"/>
                <a:ea typeface="ＭＳ Ｐゴシック" charset="-128"/>
              </a:rPr>
              <a:t>We do something that most colleges don</a:t>
            </a:r>
            <a:r>
              <a:rPr lang="ja-JP" altLang="en-US" dirty="0" smtClean="0">
                <a:latin typeface="Arial" charset="0"/>
                <a:ea typeface="ＭＳ Ｐゴシック" charset="-128"/>
              </a:rPr>
              <a:t>’</a:t>
            </a:r>
            <a:r>
              <a:rPr lang="en-US" altLang="ja-JP" dirty="0" smtClean="0">
                <a:latin typeface="Arial" charset="0"/>
                <a:ea typeface="ＭＳ Ｐゴシック" charset="-128"/>
              </a:rPr>
              <a:t>t do: code reviews.</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smtClean="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 should</a:t>
            </a:r>
            <a:r>
              <a:rPr lang="en-US" altLang="en-US" baseline="0" dirty="0" smtClean="0">
                <a:latin typeface="Arial" charset="0"/>
                <a:ea typeface="ＭＳ Ｐゴシック" charset="-128"/>
              </a:rPr>
              <a:t> take 20 minutes max!</a:t>
            </a:r>
          </a:p>
          <a:p>
            <a:r>
              <a:rPr lang="en-US" altLang="en-US" baseline="0" dirty="0" smtClean="0">
                <a:latin typeface="Arial" charset="0"/>
                <a:ea typeface="ＭＳ Ｐゴシック" charset="-128"/>
              </a:rPr>
              <a:t>-Founded in 2005</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smtClean="0">
                <a:solidFill>
                  <a:schemeClr val="tx1"/>
                </a:solidFill>
                <a:effectLst/>
                <a:latin typeface="Arial" pitchFamily="-111" charset="0"/>
                <a:ea typeface="ＭＳ Ｐゴシック" pitchFamily="-111" charset="-128"/>
                <a:cs typeface="ＭＳ Ｐゴシック" pitchFamily="-111" charset="-128"/>
              </a:rPr>
              <a:t>-reaches</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25,000+ students </a:t>
            </a:r>
            <a:r>
              <a:rPr lang="en-US" altLang="en-US" sz="1200" b="0" i="1" u="none" strike="noStrike" kern="1200" baseline="0" smtClean="0">
                <a:solidFill>
                  <a:schemeClr val="tx1"/>
                </a:solidFill>
                <a:effectLst/>
                <a:latin typeface="Arial" pitchFamily="-111" charset="0"/>
                <a:ea typeface="ＭＳ Ｐゴシック" pitchFamily="-111" charset="-128"/>
                <a:cs typeface="ＭＳ Ｐゴシック" pitchFamily="-111" charset="-128"/>
              </a:rPr>
              <a:t>each year</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in 26+ states</a:t>
            </a:r>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Latinx</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smtClean="0">
                <a:latin typeface="Arial" charset="0"/>
                <a:ea typeface="ＭＳ Ｐゴシック" charset="-128"/>
              </a:rPr>
              <a:t>-Comparison with Block based code, more attending to precision. Connections</a:t>
            </a:r>
            <a:r>
              <a:rPr lang="en-US" altLang="en-US" b="0" baseline="0" dirty="0" smtClean="0">
                <a:latin typeface="Arial" charset="0"/>
                <a:ea typeface="ＭＳ Ｐゴシック" charset="-128"/>
              </a:rPr>
              <a:t> to Algebra.</a:t>
            </a:r>
          </a:p>
          <a:p>
            <a:endParaRPr lang="en-US" altLang="en-US" b="0" dirty="0" smtClean="0">
              <a:latin typeface="Arial" charset="0"/>
              <a:ea typeface="ＭＳ Ｐゴシック" charset="-128"/>
            </a:endParaRPr>
          </a:p>
          <a:p>
            <a:r>
              <a:rPr lang="en-US" altLang="en-US" b="0"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Why - Hook, connections 2 real world</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a:t>
            </a:r>
            <a:r>
              <a:rPr lang="en-US" altLang="en-US" baseline="0" dirty="0" smtClean="0">
                <a:latin typeface="Arial" charset="0"/>
                <a:ea typeface="ＭＳ Ｐゴシック" charset="-128"/>
              </a:rPr>
              <a:t> to </a:t>
            </a:r>
            <a:r>
              <a:rPr lang="en-US" altLang="en-US" baseline="0" dirty="0" err="1" smtClean="0">
                <a:latin typeface="Arial" charset="0"/>
                <a:ea typeface="ＭＳ Ｐゴシック" charset="-128"/>
              </a:rPr>
              <a:t>WeScheme</a:t>
            </a:r>
            <a:r>
              <a:rPr lang="en-US" altLang="en-US" baseline="0" dirty="0" smtClean="0">
                <a:latin typeface="Arial" charset="0"/>
                <a:ea typeface="ＭＳ Ｐゴシック" charset="-128"/>
              </a:rPr>
              <a:t> and open </a:t>
            </a:r>
            <a:r>
              <a:rPr lang="en-US" altLang="en-US" baseline="0" dirty="0" err="1" smtClean="0">
                <a:latin typeface="Arial" charset="0"/>
                <a:ea typeface="ＭＳ Ｐゴシック" charset="-128"/>
              </a:rPr>
              <a:t>NinjaCat</a:t>
            </a:r>
            <a:r>
              <a:rPr lang="en-US" altLang="en-US" baseline="0" dirty="0" smtClean="0">
                <a:latin typeface="Arial" charset="0"/>
                <a:ea typeface="ＭＳ Ｐゴシック" charset="-128"/>
              </a:rPr>
              <a:t>.</a:t>
            </a:r>
            <a:r>
              <a:rPr lang="en-US" altLang="en-US" dirty="0" smtClean="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a:t>
            </a:r>
            <a:endParaRPr lang="en-US" altLang="en-US"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-Cover 2</a:t>
            </a:r>
            <a:r>
              <a:rPr lang="en-US" altLang="en-US" baseline="30000" dirty="0" smtClean="0">
                <a:latin typeface="Arial" charset="0"/>
                <a:ea typeface="ＭＳ Ｐゴシック" charset="-128"/>
              </a:rPr>
              <a:t>nd</a:t>
            </a:r>
            <a:r>
              <a:rPr lang="en-US" altLang="en-US" dirty="0" smtClean="0">
                <a:latin typeface="Arial" charset="0"/>
                <a:ea typeface="ＭＳ Ｐゴシック" charset="-128"/>
              </a:rPr>
              <a:t> and 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columns</a:t>
            </a:r>
            <a:endParaRPr lang="en-US" altLang="en-US" baseline="0"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1. With partner, list down ‘Things in The Game”(Nouns) Example: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2.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-Where</a:t>
            </a:r>
            <a:r>
              <a:rPr lang="en-US" altLang="en-US" baseline="0" dirty="0" smtClean="0">
                <a:latin typeface="Arial" charset="0"/>
                <a:ea typeface="ＭＳ Ｐゴシック" charset="-128"/>
              </a:rPr>
              <a:t> is the center or coordinate of your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-Number</a:t>
            </a:r>
            <a:r>
              <a:rPr lang="en-US" altLang="en-US" baseline="0" dirty="0" smtClean="0">
                <a:latin typeface="Arial" charset="0"/>
                <a:ea typeface="ＭＳ Ｐゴシック" charset="-128"/>
              </a:rPr>
              <a:t> Line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Pairs</a:t>
            </a:r>
          </a:p>
          <a:p>
            <a:r>
              <a:rPr lang="en-US" altLang="en-US" baseline="0" dirty="0" smtClean="0">
                <a:latin typeface="Arial" charset="0"/>
                <a:ea typeface="ＭＳ Ｐゴシック" charset="-128"/>
              </a:rPr>
              <a:t>-Estimation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smtClean="0">
              <a:effectLst/>
            </a:endParaRPr>
          </a:p>
          <a:p>
            <a:r>
              <a:rPr lang="en-US" dirty="0" smtClean="0"/>
              <a:t>-Avoid</a:t>
            </a:r>
            <a:r>
              <a:rPr lang="en-US" baseline="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smtClean="0">
              <a:effectLst/>
            </a:endParaRPr>
          </a:p>
          <a:p>
            <a:r>
              <a:rPr lang="en-US" dirty="0" smtClean="0"/>
              <a:t>-Play around with different numbers in the</a:t>
            </a:r>
            <a:r>
              <a:rPr lang="en-US" baseline="0" dirty="0" smtClean="0"/>
              <a:t> Interactions side</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Decreases bugs</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Time based or task based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 Think</a:t>
            </a:r>
            <a:r>
              <a:rPr lang="en-US" altLang="en-US" baseline="0" dirty="0" smtClean="0">
                <a:latin typeface="Arial" charset="0"/>
                <a:ea typeface="ＭＳ Ｐゴシック" charset="-128"/>
              </a:rPr>
              <a:t> of +, -, *, / as ‘Functions’ not Operations. Functions with 2 inputs.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-Circles of Evaluation</a:t>
            </a:r>
            <a:r>
              <a:rPr lang="en-US" altLang="en-US" baseline="0" dirty="0" smtClean="0">
                <a:latin typeface="Arial" charset="0"/>
                <a:ea typeface="ＭＳ Ｐゴシック" charset="-128"/>
              </a:rPr>
              <a:t> is a Visual and Spatial tool for Order of Operations and Composition of Functions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t>
            </a:r>
            <a:r>
              <a:rPr lang="en-US" altLang="en-US" baseline="0" dirty="0" smtClean="0">
                <a:latin typeface="Arial" charset="0"/>
                <a:ea typeface="ＭＳ Ｐゴシック" charset="-128"/>
              </a:rPr>
              <a:t> Model an Expression with a Circle of Evaluation.</a:t>
            </a:r>
          </a:p>
          <a:p>
            <a:r>
              <a:rPr lang="en-US" altLang="en-US" baseline="0" dirty="0" smtClean="0">
                <a:latin typeface="Arial" charset="0"/>
                <a:ea typeface="ＭＳ Ｐゴシック" charset="-128"/>
              </a:rPr>
              <a:t>-Convert the Circle of Evaluation into Racket Code</a:t>
            </a:r>
          </a:p>
          <a:p>
            <a:r>
              <a:rPr lang="en-US" altLang="en-US" baseline="0" dirty="0" smtClean="0">
                <a:latin typeface="Arial" charset="0"/>
                <a:ea typeface="ＭＳ Ｐゴシック" charset="-128"/>
              </a:rPr>
              <a:t>-Importance of spaces: MP6: Attend to Precision</a:t>
            </a:r>
          </a:p>
          <a:p>
            <a:r>
              <a:rPr lang="en-US" altLang="en-US" baseline="0" dirty="0" smtClean="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smtClean="0">
                <a:latin typeface="Arial" charset="0"/>
                <a:ea typeface="ＭＳ Ｐゴシック" charset="-128"/>
              </a:rPr>
              <a:t>Do Circle of </a:t>
            </a:r>
            <a:r>
              <a:rPr lang="en-US" altLang="en-US" baseline="0" dirty="0" err="1" smtClean="0">
                <a:latin typeface="Arial" charset="0"/>
                <a:ea typeface="ＭＳ Ｐゴシック" charset="-128"/>
              </a:rPr>
              <a:t>Eval</a:t>
            </a:r>
            <a:r>
              <a:rPr lang="en-US" altLang="en-US" baseline="0" dirty="0" smtClean="0">
                <a:latin typeface="Arial" charset="0"/>
                <a:ea typeface="ＭＳ Ｐゴシック" charset="-128"/>
              </a:rPr>
              <a:t> practice on p. 5 or place </a:t>
            </a:r>
            <a:r>
              <a:rPr lang="en-US" altLang="en-US" baseline="0" dirty="0" err="1" smtClean="0">
                <a:latin typeface="Arial" charset="0"/>
                <a:ea typeface="ＭＳ Ｐゴシック" charset="-128"/>
              </a:rPr>
              <a:t>CoE’s</a:t>
            </a:r>
            <a:r>
              <a:rPr lang="en-US" altLang="en-US" baseline="0" dirty="0" smtClean="0">
                <a:latin typeface="Arial" charset="0"/>
                <a:ea typeface="ＭＳ Ｐゴシック" charset="-128"/>
              </a:rPr>
              <a:t> around the room on whiteboards.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a:t>
            </a:r>
            <a:r>
              <a:rPr lang="en-US" altLang="en-US" baseline="0" dirty="0" smtClean="0">
                <a:latin typeface="Arial" charset="0"/>
                <a:ea typeface="ＭＳ Ｐゴシック" charset="-128"/>
              </a:rPr>
              <a:t> of Operations</a:t>
            </a:r>
          </a:p>
          <a:p>
            <a:r>
              <a:rPr lang="en-US" altLang="en-US" baseline="0" dirty="0" smtClean="0">
                <a:latin typeface="Arial" charset="0"/>
                <a:ea typeface="ＭＳ Ｐゴシック" charset="-128"/>
              </a:rPr>
              <a:t>-Composition of Functions</a:t>
            </a:r>
          </a:p>
          <a:p>
            <a:r>
              <a:rPr lang="en-US" altLang="en-US" baseline="0" dirty="0" smtClean="0">
                <a:latin typeface="Arial" charset="0"/>
                <a:ea typeface="ＭＳ Ｐゴシック" charset="-128"/>
              </a:rPr>
              <a:t>-Domain/Range</a:t>
            </a:r>
          </a:p>
          <a:p>
            <a:r>
              <a:rPr lang="en-US" altLang="en-US" baseline="0" dirty="0" smtClean="0">
                <a:latin typeface="Arial" charset="0"/>
                <a:ea typeface="ＭＳ Ｐゴシック" charset="-128"/>
              </a:rPr>
              <a:t>-Functions</a:t>
            </a:r>
          </a:p>
          <a:p>
            <a:r>
              <a:rPr lang="en-US" altLang="en-US" baseline="0" dirty="0" smtClean="0">
                <a:latin typeface="Arial" charset="0"/>
                <a:ea typeface="ＭＳ Ｐゴシック" charset="-128"/>
              </a:rPr>
              <a:t>-Math Practice #7: Seeing Structure in Expressions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smtClean="0"/>
              <a:t>Circles of Evaluation</a:t>
            </a:r>
            <a:r>
              <a:rPr lang="en-US" baseline="0" dirty="0" smtClean="0"/>
              <a:t> are Sentence Diagramming</a:t>
            </a:r>
          </a:p>
          <a:p>
            <a:pPr rtl="0" fontAlgn="base"/>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r>
              <a:rPr lang="en-US" b="0" dirty="0" smtClean="0">
                <a:effectLst/>
              </a:rPr>
              <a:t/>
            </a:r>
            <a:br>
              <a:rPr lang="en-US" b="0" dirty="0" smtClean="0">
                <a:effectLst/>
              </a:rPr>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smtClean="0">
              <a:effectLst/>
            </a:endParaRPr>
          </a:p>
          <a:p>
            <a:r>
              <a:rPr lang="en-US" altLang="en-US" dirty="0" smtClean="0">
                <a:latin typeface="Arial" charset="0"/>
                <a:ea typeface="ＭＳ Ｐゴシック" charset="-128"/>
              </a:rPr>
              <a:t>-Review</a:t>
            </a:r>
            <a:r>
              <a:rPr lang="en-US" altLang="en-US" baseline="0" dirty="0" smtClean="0">
                <a:latin typeface="Arial" charset="0"/>
                <a:ea typeface="ＭＳ Ｐゴシック" charset="-128"/>
              </a:rPr>
              <a:t> Circles of Evaluation w/ Circles </a:t>
            </a:r>
            <a:r>
              <a:rPr lang="en-US" altLang="en-US" baseline="0" dirty="0" err="1" smtClean="0">
                <a:latin typeface="Arial" charset="0"/>
                <a:ea typeface="ＭＳ Ｐゴシック" charset="-128"/>
              </a:rPr>
              <a:t>Triathalon</a:t>
            </a:r>
            <a:r>
              <a:rPr lang="en-US" altLang="en-US" baseline="0" dirty="0" smtClean="0">
                <a:latin typeface="Arial" charset="0"/>
                <a:ea typeface="ＭＳ Ｐゴシック" charset="-128"/>
              </a:rPr>
              <a:t> </a:t>
            </a:r>
            <a:r>
              <a:rPr lang="mr-IN" altLang="en-US" baseline="0" dirty="0" smtClean="0">
                <a:latin typeface="Arial" charset="0"/>
                <a:ea typeface="ＭＳ Ｐゴシック" charset="-128"/>
              </a:rPr>
              <a:t>–</a:t>
            </a:r>
            <a:r>
              <a:rPr lang="en-US" altLang="en-US" baseline="0" dirty="0" smtClean="0">
                <a:latin typeface="Arial" charset="0"/>
                <a:ea typeface="ＭＳ Ｐゴシック" charset="-128"/>
              </a:rPr>
              <a:t> 30 second rounds</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smtClean="0">
              <a:latin typeface="Arial" charset="0"/>
              <a:ea typeface="ＭＳ Ｐゴシック" charset="-128"/>
            </a:endParaRPr>
          </a:p>
          <a:p>
            <a:pPr rtl="0"/>
            <a:r>
              <a:rPr lang="en-US" altLang="en-US" baseline="0" dirty="0" smtClean="0">
                <a:latin typeface="Arial" charset="0"/>
                <a:ea typeface="ＭＳ Ｐゴシック" charset="-128"/>
              </a:rPr>
              <a:t>-Ask Teachers to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vice versa</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r>
              <a:rPr lang="en-US" dirty="0" smtClean="0"/>
              <a:t>-Point out difference</a:t>
            </a:r>
            <a:r>
              <a:rPr lang="en-US" baseline="0" dirty="0" smtClean="0"/>
              <a:t> between R1 and R2: Purposely ordered this way because symmetry made R1 easier.</a:t>
            </a:r>
            <a:r>
              <a:rPr lang="en-US" dirty="0" smtClean="0"/>
              <a:t/>
            </a:r>
            <a:br>
              <a:rPr lang="en-US" dirty="0" smtClean="0"/>
            </a:br>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 of Operations</a:t>
            </a:r>
          </a:p>
          <a:p>
            <a:r>
              <a:rPr lang="en-US" altLang="en-US" dirty="0" smtClean="0">
                <a:latin typeface="Arial" charset="0"/>
                <a:ea typeface="ＭＳ Ｐゴシック" charset="-128"/>
              </a:rPr>
              <a:t>- Composition of 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smtClean="0">
              <a:effectLst/>
            </a:endParaRP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smtClean="0">
              <a:effectLst/>
            </a:endParaRP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-How</a:t>
            </a:r>
            <a:r>
              <a:rPr lang="en-US" altLang="en-US" baseline="0" dirty="0" smtClean="0">
                <a:latin typeface="Arial" charset="0"/>
                <a:ea typeface="ＭＳ Ｐゴシック" charset="-128"/>
              </a:rPr>
              <a:t> many of you use Function machine to teach Functions?</a:t>
            </a:r>
          </a:p>
          <a:p>
            <a:r>
              <a:rPr lang="en-US" altLang="en-US" dirty="0" smtClean="0">
                <a:latin typeface="Arial" charset="0"/>
                <a:ea typeface="ＭＳ Ｐゴシック" charset="-128"/>
              </a:rPr>
              <a:t>-Contracts are what programmers use to keep track of what’s coming</a:t>
            </a:r>
            <a:r>
              <a:rPr lang="en-US" altLang="en-US" baseline="0" dirty="0" smtClean="0">
                <a:latin typeface="Arial" charset="0"/>
                <a:ea typeface="ＭＳ Ｐゴシック" charset="-128"/>
              </a:rPr>
              <a:t> in and out of functions?</a:t>
            </a:r>
          </a:p>
          <a:p>
            <a:pPr marL="171450" indent="-171450">
              <a:buFontTx/>
              <a:buChar char="-"/>
            </a:pPr>
            <a:r>
              <a:rPr lang="en-US" altLang="en-US" baseline="0" dirty="0" smtClean="0">
                <a:latin typeface="Arial" charset="0"/>
                <a:ea typeface="ＭＳ Ｐゴシック" charset="-128"/>
              </a:rPr>
              <a:t>3 parts of a contract: Name: Domain -&gt; Range</a:t>
            </a:r>
          </a:p>
          <a:p>
            <a:pPr rtl="0"/>
            <a:r>
              <a:rPr lang="en-US" altLang="en-US" baseline="0" dirty="0" smtClean="0">
                <a:latin typeface="Arial" charset="0"/>
                <a:ea typeface="ＭＳ Ｐゴシック" charset="-128"/>
              </a:rPr>
              <a:t>-T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smtClean="0">
              <a:effectLst/>
            </a:endParaRPr>
          </a:p>
          <a:p>
            <a:r>
              <a:rPr lang="en-US" dirty="0" smtClean="0"/>
              <a:t>-Explain</a:t>
            </a:r>
            <a:r>
              <a:rPr lang="en-US" baseline="0" dirty="0" smtClean="0"/>
              <a:t> the difference between types and examples</a:t>
            </a:r>
          </a:p>
          <a:p>
            <a:r>
              <a:rPr lang="en-US" baseline="0" dirty="0" smtClean="0"/>
              <a:t>     Coffee is a type, Folgers is an example, Starbucks is an example.  Water is a type, Tap is an example, Filtered is an example, Evian is an example.</a:t>
            </a:r>
          </a:p>
          <a:p>
            <a:r>
              <a:rPr lang="en-US" baseline="0" dirty="0" smtClean="0"/>
              <a:t>-Introduce teachers to the Contracts page on the back page of the workbook.</a:t>
            </a:r>
            <a:r>
              <a:rPr lang="en-US" dirty="0" smtClean="0"/>
              <a:t/>
            </a:r>
            <a:br>
              <a:rPr lang="en-US" dirty="0" smtClean="0"/>
            </a:br>
            <a:r>
              <a:rPr lang="en-US" dirty="0" smtClean="0"/>
              <a:t>-Every contract we learn</a:t>
            </a:r>
            <a:r>
              <a:rPr lang="en-US" baseline="0" dirty="0" smtClean="0"/>
              <a:t> is written in the contracts page.</a:t>
            </a:r>
          </a:p>
          <a:p>
            <a:r>
              <a:rPr lang="en-US" altLang="en-US" dirty="0" smtClean="0">
                <a:latin typeface="Arial" charset="0"/>
                <a:ea typeface="ＭＳ Ｐゴシック" charset="-128"/>
              </a:rPr>
              <a:t>-Write contracts for</a:t>
            </a:r>
            <a:r>
              <a:rPr lang="en-US" altLang="en-US" baseline="0" dirty="0" smtClean="0">
                <a:latin typeface="Arial" charset="0"/>
                <a:ea typeface="ＭＳ Ｐゴシック" charset="-128"/>
              </a:rPr>
              <a:t> +, -, *, /, </a:t>
            </a:r>
            <a:r>
              <a:rPr lang="en-US" altLang="en-US" baseline="0" dirty="0" err="1" smtClean="0">
                <a:latin typeface="Arial" charset="0"/>
                <a:ea typeface="ＭＳ Ｐゴシック" charset="-128"/>
              </a:rPr>
              <a:t>sqr</a:t>
            </a:r>
            <a:r>
              <a:rPr lang="en-US" altLang="en-US" baseline="0" dirty="0" smtClean="0">
                <a:latin typeface="Arial" charset="0"/>
                <a:ea typeface="ＭＳ Ｐゴシック" charset="-128"/>
              </a:rPr>
              <a:t>, and </a:t>
            </a:r>
            <a:r>
              <a:rPr lang="en-US" altLang="en-US" baseline="0" dirty="0" err="1" smtClean="0">
                <a:latin typeface="Arial" charset="0"/>
                <a:ea typeface="ＭＳ Ｐゴシック" charset="-128"/>
              </a:rPr>
              <a:t>sqrt</a:t>
            </a:r>
            <a:endParaRPr lang="en-US" altLang="en-US" baseline="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a:t>
            </a:r>
            <a:r>
              <a:rPr lang="en-US" altLang="en-US" baseline="0" dirty="0" smtClean="0">
                <a:latin typeface="Arial" charset="0"/>
                <a:ea typeface="ＭＳ Ｐゴシック" charset="-128"/>
              </a:rPr>
              <a:t>/Range</a:t>
            </a:r>
          </a:p>
          <a:p>
            <a:r>
              <a:rPr lang="en-US" altLang="en-US" baseline="0"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new</a:t>
            </a:r>
            <a:r>
              <a:rPr lang="en-US" altLang="en-US" baseline="0" dirty="0" smtClean="0">
                <a:latin typeface="Arial" charset="0"/>
                <a:ea typeface="ＭＳ Ｐゴシック" charset="-128"/>
              </a:rPr>
              <a:t> data types: String,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-Anything in quotes is</a:t>
            </a:r>
            <a:r>
              <a:rPr lang="en-US" altLang="en-US" baseline="0" dirty="0" smtClean="0">
                <a:latin typeface="Arial" charset="0"/>
                <a:ea typeface="ＭＳ Ｐゴシック" charset="-128"/>
              </a:rPr>
              <a:t> a string: “hello” “434”</a:t>
            </a:r>
          </a:p>
          <a:p>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Doman/Range</a:t>
            </a:r>
          </a:p>
          <a:p>
            <a:r>
              <a:rPr lang="en-US" altLang="en-US"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Show the Circle</a:t>
            </a:r>
            <a:r>
              <a:rPr lang="en-US" baseline="0" dirty="0" smtClean="0"/>
              <a:t> of </a:t>
            </a:r>
            <a:r>
              <a:rPr lang="en-US" baseline="0" dirty="0" err="1" smtClean="0"/>
              <a:t>Evalution</a:t>
            </a:r>
            <a:r>
              <a:rPr lang="en-US" baseline="0" dirty="0" smtClean="0"/>
              <a:t> for ”star”</a:t>
            </a:r>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smtClean="0">
              <a:effectLst/>
            </a:endParaRPr>
          </a:p>
          <a:p>
            <a:endParaRPr lang="en-US" dirty="0" smtClean="0"/>
          </a:p>
          <a:p>
            <a:r>
              <a:rPr lang="en-US" dirty="0" smtClean="0"/>
              <a:t>Let them</a:t>
            </a:r>
            <a:r>
              <a:rPr lang="en-US" baseline="0" dirty="0" smtClean="0"/>
              <a:t> type that code into </a:t>
            </a:r>
            <a:r>
              <a:rPr lang="en-US" baseline="0" dirty="0" err="1" smtClean="0"/>
              <a:t>WeScheme</a:t>
            </a:r>
            <a:r>
              <a:rPr lang="en-US" baseline="0" dirty="0" smtClean="0"/>
              <a:t> to find out.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-Start with the cognitive challenges</a:t>
            </a:r>
            <a:r>
              <a:rPr lang="en-US" altLang="en-US" baseline="0" dirty="0" smtClean="0">
                <a:latin typeface="Arial" charset="0"/>
                <a:ea typeface="ＭＳ Ｐゴシック" charset="-128"/>
              </a:rPr>
              <a:t> of Algebra for our students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-Poll</a:t>
            </a:r>
            <a:r>
              <a:rPr lang="en-US" altLang="en-US" baseline="0" dirty="0" smtClean="0">
                <a:latin typeface="Arial" charset="0"/>
                <a:ea typeface="ＭＳ Ｐゴシック" charset="-128"/>
              </a:rPr>
              <a:t> audience: How many of you have done programming before? If not, that’s ok.</a:t>
            </a:r>
          </a:p>
          <a:p>
            <a:r>
              <a:rPr lang="en-US" altLang="en-US" baseline="0" dirty="0" smtClean="0">
                <a:latin typeface="Arial" charset="0"/>
                <a:ea typeface="ＭＳ Ｐゴシック" charset="-128"/>
              </a:rPr>
              <a:t>-Curriculum requires zero programming experience</a:t>
            </a:r>
          </a:p>
          <a:p>
            <a:r>
              <a:rPr lang="en-US" altLang="en-US" dirty="0" smtClean="0">
                <a:latin typeface="Arial" charset="0"/>
                <a:ea typeface="ＭＳ Ｐゴシック" charset="-128"/>
              </a:rPr>
              <a:t>-Work through entire curriculum as a student and create a video game</a:t>
            </a:r>
          </a:p>
          <a:p>
            <a:r>
              <a:rPr lang="en-US" altLang="en-US" dirty="0" smtClean="0">
                <a:latin typeface="Arial" charset="0"/>
                <a:ea typeface="ＭＳ Ｐゴシック" charset="-128"/>
              </a:rPr>
              <a:t>-Focus</a:t>
            </a:r>
            <a:r>
              <a:rPr lang="en-US" altLang="en-US" baseline="0" dirty="0" smtClean="0">
                <a:latin typeface="Arial" charset="0"/>
                <a:ea typeface="ＭＳ Ｐゴシック" charset="-128"/>
              </a:rPr>
              <a:t> on Pedagogy throughout</a:t>
            </a:r>
          </a:p>
          <a:p>
            <a:r>
              <a:rPr lang="en-US" altLang="en-US" baseline="0" dirty="0" smtClean="0">
                <a:latin typeface="Arial" charset="0"/>
                <a:ea typeface="ＭＳ Ｐゴシック" charset="-128"/>
              </a:rPr>
              <a:t>-Wear teacher and student hat </a:t>
            </a:r>
            <a:r>
              <a:rPr lang="en-US" altLang="en-US" baseline="0" dirty="0" err="1" smtClean="0">
                <a:latin typeface="Arial" charset="0"/>
                <a:ea typeface="ＭＳ Ｐゴシック" charset="-128"/>
              </a:rPr>
              <a:t>througout</a:t>
            </a:r>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More Image Functions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-Domain/Range</a:t>
            </a:r>
          </a:p>
          <a:p>
            <a:r>
              <a:rPr lang="en-US" altLang="en-US" dirty="0" smtClean="0">
                <a:latin typeface="Arial" charset="0"/>
                <a:ea typeface="ＭＳ Ｐゴシック" charset="-128"/>
              </a:rPr>
              <a:t>-Functions</a:t>
            </a:r>
          </a:p>
          <a:p>
            <a:r>
              <a:rPr lang="en-US" altLang="en-US" dirty="0" smtClean="0">
                <a:latin typeface="Arial" charset="0"/>
                <a:ea typeface="ＭＳ Ｐゴシック" charset="-128"/>
              </a:rPr>
              <a:t>-Transformational</a:t>
            </a:r>
            <a:r>
              <a:rPr lang="en-US" altLang="en-US" baseline="0" dirty="0" smtClean="0">
                <a:latin typeface="Arial" charset="0"/>
                <a:ea typeface="ＭＳ Ｐゴシック" charset="-128"/>
              </a:rPr>
              <a:t> Geometry</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Importance</a:t>
            </a:r>
            <a:r>
              <a:rPr lang="en-US" altLang="en-US" baseline="0" dirty="0" smtClean="0">
                <a:latin typeface="Arial" charset="0"/>
                <a:ea typeface="ＭＳ Ｐゴシック" charset="-128"/>
              </a:rPr>
              <a:t> of detailed Error messages</a:t>
            </a:r>
          </a:p>
          <a:p>
            <a:pPr marL="171450" indent="-171450">
              <a:buFontTx/>
              <a:buChar char="-"/>
            </a:pPr>
            <a:r>
              <a:rPr lang="en-US" altLang="en-US" baseline="0" dirty="0" smtClean="0">
                <a:latin typeface="Arial" charset="0"/>
                <a:ea typeface="ＭＳ Ｐゴシック" charset="-128"/>
              </a:rPr>
              <a:t>Model making errors and troubleshooting</a:t>
            </a:r>
          </a:p>
          <a:p>
            <a:pPr marL="171450" indent="-171450">
              <a:buFontTx/>
              <a:buChar char="-"/>
            </a:pPr>
            <a:r>
              <a:rPr lang="en-US" altLang="en-US" baseline="0" dirty="0" smtClean="0">
                <a:latin typeface="Arial" charset="0"/>
                <a:ea typeface="ＭＳ Ｐゴシック" charset="-128"/>
              </a:rPr>
              <a:t>Have volunteers read error messages </a:t>
            </a:r>
            <a:r>
              <a:rPr lang="en-US" altLang="en-US" baseline="0" dirty="0" err="1" smtClean="0">
                <a:latin typeface="Arial" charset="0"/>
                <a:ea typeface="ＭＳ Ｐゴシック" charset="-128"/>
              </a:rPr>
              <a:t>outloud</a:t>
            </a:r>
            <a:r>
              <a:rPr lang="en-US" altLang="en-US" baseline="0" dirty="0" smtClean="0">
                <a:latin typeface="Arial" charset="0"/>
                <a:ea typeface="ＭＳ Ｐゴシック" charset="-128"/>
              </a:rPr>
              <a:t>.</a:t>
            </a:r>
          </a:p>
          <a:p>
            <a:pPr marL="171450" indent="-171450">
              <a:buFontTx/>
              <a:buChar char="-"/>
            </a:pPr>
            <a:r>
              <a:rPr lang="en-US" altLang="en-US" baseline="0" dirty="0" smtClean="0">
                <a:latin typeface="Arial" charset="0"/>
                <a:ea typeface="ＭＳ Ｐゴシック" charset="-128"/>
              </a:rPr>
              <a:t>Challenge: Remember the star?</a:t>
            </a:r>
          </a:p>
          <a:p>
            <a:pPr marL="171450" indent="-171450">
              <a:buFontTx/>
              <a:buChar char="-"/>
            </a:pPr>
            <a:r>
              <a:rPr lang="en-US" altLang="en-US" baseline="0" dirty="0" smtClean="0">
                <a:latin typeface="Arial" charset="0"/>
                <a:ea typeface="ＭＳ Ｐゴシック" charset="-128"/>
              </a:rPr>
              <a:t>             Make the same star but rotate it by 45 degrees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bitmap/</a:t>
            </a:r>
            <a:r>
              <a:rPr lang="en-US" altLang="en-US" dirty="0" err="1" smtClean="0">
                <a:latin typeface="Arial" charset="0"/>
                <a:ea typeface="ＭＳ Ｐゴシック" charset="-128"/>
              </a:rPr>
              <a:t>url</a:t>
            </a:r>
            <a:r>
              <a:rPr lang="en-US" altLang="en-US" dirty="0" smtClean="0">
                <a:latin typeface="Arial" charset="0"/>
                <a:ea typeface="ＭＳ Ｐゴシック" charset="-128"/>
              </a:rPr>
              <a:t>: String  -&gt; Image</a:t>
            </a:r>
          </a:p>
          <a:p>
            <a:r>
              <a:rPr lang="en-US" altLang="en-US" dirty="0" smtClean="0">
                <a:latin typeface="Arial" charset="0"/>
                <a:ea typeface="ＭＳ Ｐゴシック" charset="-128"/>
              </a:rPr>
              <a:t>-model</a:t>
            </a:r>
            <a:r>
              <a:rPr lang="en-US" altLang="en-US" baseline="0" dirty="0" smtClean="0">
                <a:latin typeface="Arial" charset="0"/>
                <a:ea typeface="ＭＳ Ｐゴシック" charset="-128"/>
              </a:rPr>
              <a:t> how to find a transparent image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Circles</a:t>
            </a:r>
            <a:r>
              <a:rPr lang="en-US" baseline="0" dirty="0" smtClean="0"/>
              <a:t> on the walls</a:t>
            </a:r>
          </a:p>
          <a:p>
            <a:r>
              <a:rPr lang="en-US" baseline="0" dirty="0" smtClean="0"/>
              <a:t>-Review Data Types </a:t>
            </a:r>
            <a:r>
              <a:rPr lang="mr-IN" baseline="0" dirty="0" smtClean="0"/>
              <a:t>–</a:t>
            </a:r>
            <a:r>
              <a:rPr lang="en-US" baseline="0" dirty="0" smtClean="0"/>
              <a:t> Numbers, Strings, Images</a:t>
            </a:r>
          </a:p>
          <a:p>
            <a:r>
              <a:rPr lang="en-US" baseline="0" dirty="0" smtClean="0"/>
              <a:t>-Open “Defining Values” </a:t>
            </a:r>
            <a:r>
              <a:rPr lang="mr-IN" baseline="0" dirty="0" smtClean="0"/>
              <a:t>–</a:t>
            </a:r>
            <a:r>
              <a:rPr lang="en-US" baseline="0" dirty="0" smtClean="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 </a:t>
            </a:r>
          </a:p>
          <a:p>
            <a:r>
              <a:rPr lang="en-US" altLang="en-US" dirty="0" smtClean="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-Introduce word problem</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-role</a:t>
            </a:r>
            <a:r>
              <a:rPr lang="en-US" altLang="en-US" baseline="0" dirty="0" smtClean="0">
                <a:latin typeface="Arial" charset="0"/>
                <a:ea typeface="ＭＳ Ｐゴシック" charset="-128"/>
              </a:rPr>
              <a:t> play &amp; trial run.. ”</a:t>
            </a:r>
            <a:r>
              <a:rPr lang="en-US" altLang="en-US" baseline="0" dirty="0" err="1" smtClean="0">
                <a:latin typeface="Arial" charset="0"/>
                <a:ea typeface="ＭＳ Ｐゴシック" charset="-128"/>
              </a:rPr>
              <a:t>gt</a:t>
            </a:r>
            <a:r>
              <a:rPr lang="en-US" altLang="en-US" baseline="0" dirty="0" smtClean="0">
                <a:latin typeface="Arial" charset="0"/>
                <a:ea typeface="ＭＳ Ｐゴシック" charset="-128"/>
              </a:rPr>
              <a:t> 50 -&gt;</a:t>
            </a:r>
          </a:p>
          <a:p>
            <a:r>
              <a:rPr lang="en-US" altLang="en-US" baseline="0" dirty="0" smtClean="0">
                <a:latin typeface="Arial" charset="0"/>
                <a:ea typeface="ＭＳ Ｐゴシック" charset="-128"/>
              </a:rPr>
              <a:t>-role play AFTER “I love green triangles” and BEFORE word problem</a:t>
            </a: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-find</a:t>
            </a:r>
            <a:r>
              <a:rPr lang="en-US" altLang="en-US" baseline="0" dirty="0" smtClean="0">
                <a:latin typeface="Arial" charset="0"/>
                <a:ea typeface="ＭＳ Ｐゴシック" charset="-128"/>
              </a:rPr>
              <a:t> the pattern of word problem?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gt’s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bc’s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-Ask</a:t>
            </a:r>
            <a:r>
              <a:rPr lang="en-US" altLang="en-US" baseline="0" dirty="0" smtClean="0">
                <a:latin typeface="Arial" charset="0"/>
                <a:ea typeface="ＭＳ Ｐゴシック" charset="-128"/>
              </a:rPr>
              <a:t> teachers to tell you what to copy into the ‘Definitions’ pane</a:t>
            </a:r>
          </a:p>
          <a:p>
            <a:pPr marL="171450" indent="-171450">
              <a:buFontTx/>
              <a:buChar char="-"/>
            </a:pPr>
            <a:r>
              <a:rPr lang="en-US" altLang="en-US" baseline="0" dirty="0" smtClean="0">
                <a:latin typeface="Arial" charset="0"/>
                <a:ea typeface="ＭＳ Ｐゴシック" charset="-128"/>
              </a:rPr>
              <a:t>Be literal..  Make them be precise.</a:t>
            </a:r>
          </a:p>
          <a:p>
            <a:pPr marL="171450" indent="-171450">
              <a:buFontTx/>
              <a:buChar char="-"/>
            </a:pPr>
            <a:r>
              <a:rPr lang="en-US" altLang="en-US" baseline="0" dirty="0" smtClean="0">
                <a:latin typeface="Arial" charset="0"/>
                <a:ea typeface="ＭＳ Ｐゴシック" charset="-128"/>
              </a:rPr>
              <a:t>Showing examples is key</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 </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smtClean="0">
                <a:latin typeface="Arial" charset="0"/>
                <a:ea typeface="ＭＳ Ｐゴシック" charset="-128"/>
              </a:rPr>
              <a:t>-</a:t>
            </a:r>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a:t>
            </a:r>
          </a:p>
          <a:p>
            <a:r>
              <a:rPr lang="en-US" altLang="en-US" baseline="0" dirty="0" smtClean="0">
                <a:latin typeface="Arial" charset="0"/>
                <a:ea typeface="ＭＳ Ｐゴシック" charset="-128"/>
              </a:rPr>
              <a:t>-need f(3) = 3(3)-2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“When do you just accept the answer in math class?”</a:t>
            </a:r>
          </a:p>
          <a:p>
            <a:r>
              <a:rPr lang="en-US" altLang="en-US" baseline="0" dirty="0" smtClean="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smtClean="0">
                <a:solidFill>
                  <a:schemeClr val="tx1"/>
                </a:solidFill>
                <a:effectLst/>
                <a:latin typeface="Arial" pitchFamily="-111" charset="0"/>
                <a:ea typeface="ＭＳ Ｐゴシック" pitchFamily="-111" charset="-128"/>
                <a:cs typeface="+mn-cs"/>
              </a:rPr>
              <a:t>sibling”’s</a:t>
            </a:r>
            <a:r>
              <a:rPr lang="en-US" sz="1200" b="0" i="0" u="none" strike="noStrike" kern="1200" dirty="0" smtClean="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smtClean="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smtClean="0">
              <a:latin typeface="Arial" charset="0"/>
              <a:ea typeface="ＭＳ Ｐゴシック" charset="-128"/>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smtClean="0">
              <a:effectLst/>
            </a:endParaRPr>
          </a:p>
          <a:p>
            <a:r>
              <a:rPr lang="en-US" altLang="en-US" dirty="0" smtClean="0">
                <a:latin typeface="Arial" pitchFamily="-111" charset="0"/>
                <a:ea typeface="ＭＳ Ｐゴシック" pitchFamily="-111" charset="-128"/>
              </a:rPr>
              <a:t>Introducing</a:t>
            </a:r>
            <a:r>
              <a:rPr lang="en-US" altLang="en-US" baseline="0" dirty="0" smtClean="0">
                <a:latin typeface="Arial" pitchFamily="-111" charset="0"/>
                <a:ea typeface="ＭＳ Ｐゴシック" pitchFamily="-111" charset="-128"/>
              </a:rPr>
              <a:t> the Purpose Statement -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smtClean="0">
              <a:latin typeface="Arial" pitchFamily="-111" charset="0"/>
              <a:ea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 Problems</a:t>
            </a:r>
            <a:r>
              <a:rPr lang="en-US" altLang="en-US" baseline="0" dirty="0" smtClean="0">
                <a:latin typeface="Arial" charset="0"/>
                <a:ea typeface="ＭＳ Ｐゴシック" charset="-128"/>
              </a:rPr>
              <a:t> can be solved using the Design Recipe</a:t>
            </a:r>
          </a:p>
          <a:p>
            <a:r>
              <a:rPr lang="en-US" altLang="en-US" baseline="0" dirty="0" smtClean="0">
                <a:latin typeface="Arial" charset="0"/>
                <a:ea typeface="ＭＳ Ｐゴシック" charset="-128"/>
              </a:rPr>
              <a:t>Show Your Work</a:t>
            </a:r>
          </a:p>
          <a:p>
            <a:r>
              <a:rPr lang="en-US" altLang="en-US" baseline="0" dirty="0" smtClean="0">
                <a:latin typeface="Arial" charset="0"/>
                <a:ea typeface="ＭＳ Ｐゴシック" charset="-128"/>
              </a:rPr>
              <a:t>Linear Function</a:t>
            </a:r>
          </a:p>
          <a:p>
            <a:r>
              <a:rPr lang="en-US" altLang="en-US" baseline="0" dirty="0" smtClean="0">
                <a:latin typeface="Arial" charset="0"/>
                <a:ea typeface="ＭＳ Ｐゴシック" charset="-128"/>
              </a:rPr>
              <a:t>Direct Variation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555372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-If time</a:t>
            </a:r>
            <a:r>
              <a:rPr lang="en-US" altLang="en-US" baseline="0" dirty="0" smtClean="0">
                <a:latin typeface="Arial" charset="0"/>
                <a:ea typeface="ＭＳ Ｐゴシック" charset="-128"/>
              </a:rPr>
              <a:t> allows and depending on grade level, give time to explore these questions</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-Linear</a:t>
            </a:r>
            <a:r>
              <a:rPr lang="en-US" altLang="en-US" baseline="0" dirty="0" smtClean="0">
                <a:latin typeface="Arial" charset="0"/>
                <a:ea typeface="ＭＳ Ｐゴシック" charset="-128"/>
              </a:rPr>
              <a:t> growth </a:t>
            </a:r>
          </a:p>
          <a:p>
            <a:r>
              <a:rPr lang="en-US" altLang="en-US" baseline="0" dirty="0" smtClean="0">
                <a:latin typeface="Arial" charset="0"/>
                <a:ea typeface="ＭＳ Ｐゴシック" charset="-128"/>
              </a:rPr>
              <a:t>-Can extend to quadratic and exponential growth</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-more practice with</a:t>
            </a:r>
            <a:r>
              <a:rPr lang="en-US" altLang="en-US" baseline="0" dirty="0" smtClean="0">
                <a:latin typeface="Arial" charset="0"/>
                <a:ea typeface="ＭＳ Ｐゴシック" charset="-128"/>
              </a:rPr>
              <a:t> Design Recipe</a:t>
            </a:r>
          </a:p>
          <a:p>
            <a:r>
              <a:rPr lang="en-US" altLang="en-US" baseline="0" dirty="0" smtClean="0">
                <a:latin typeface="Arial" charset="0"/>
                <a:ea typeface="ＭＳ Ｐゴシック" charset="-128"/>
              </a:rPr>
              <a:t>-If done early, practice Battling</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a:t>
            </a:r>
            <a:r>
              <a:rPr lang="en-US" altLang="en-US" baseline="0" dirty="0" smtClean="0">
                <a:latin typeface="Arial" charset="0"/>
                <a:ea typeface="ＭＳ Ｐゴシック" charset="-128"/>
              </a:rPr>
              <a:t> Problems can be solved using the Design Recipe</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-SCREENSHOT is NOT YOUR GAME!</a:t>
            </a:r>
          </a:p>
          <a:p>
            <a:r>
              <a:rPr lang="en-US" altLang="en-US" dirty="0" smtClean="0">
                <a:latin typeface="Arial" charset="0"/>
                <a:ea typeface="ＭＳ Ｐゴシック" charset="-128"/>
              </a:rPr>
              <a:t>-Model Copy paste from line 2-25</a:t>
            </a:r>
            <a:r>
              <a:rPr lang="en-US" altLang="en-US" baseline="0" dirty="0" smtClean="0">
                <a:latin typeface="Arial" charset="0"/>
                <a:ea typeface="ＭＳ Ｐゴシック" charset="-128"/>
              </a:rPr>
              <a:t> from Defining Values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-Explain</a:t>
            </a:r>
            <a:r>
              <a:rPr lang="en-US" altLang="en-US" baseline="0" dirty="0" smtClean="0">
                <a:latin typeface="Arial" charset="0"/>
                <a:ea typeface="ＭＳ Ｐゴシック" charset="-128"/>
              </a:rPr>
              <a:t> Event Loop &amp; Difference between screenshot &amp; the game</a:t>
            </a:r>
          </a:p>
          <a:p>
            <a:r>
              <a:rPr lang="en-US" altLang="en-US" baseline="0" dirty="0" smtClean="0">
                <a:latin typeface="Arial" charset="0"/>
                <a:ea typeface="ＭＳ Ｐゴシック" charset="-128"/>
              </a:rPr>
              <a:t>-Complete Update Danger &amp; Update Target(P. 16-17)</a:t>
            </a:r>
          </a:p>
          <a:p>
            <a:r>
              <a:rPr lang="en-US" altLang="en-US" baseline="0" dirty="0" smtClean="0">
                <a:latin typeface="Arial" charset="0"/>
                <a:ea typeface="ＭＳ Ｐゴシック" charset="-128"/>
              </a:rPr>
              <a:t>:30, 1:00, :30 for Design Recipe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Is it ok that we used “x” label for both functions? Yes.</a:t>
            </a:r>
          </a:p>
          <a:p>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-different ways to show profit</a:t>
            </a:r>
          </a:p>
          <a:p>
            <a:r>
              <a:rPr lang="en-US" altLang="en-US" dirty="0" smtClean="0">
                <a:latin typeface="Arial" charset="0"/>
                <a:ea typeface="ＭＳ Ｐゴシック" charset="-128"/>
              </a:rPr>
              <a:t>-different ways to show mastery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solution is the most efficient(?)</a:t>
            </a:r>
            <a:r>
              <a:rPr lang="en-US" altLang="en-US" baseline="0" dirty="0" smtClean="0">
                <a:latin typeface="Arial" charset="0"/>
                <a:ea typeface="ＭＳ Ｐゴシック" charset="-128"/>
              </a:rPr>
              <a:t> because it deals with abstraction.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-work smarter not harder</a:t>
            </a:r>
          </a:p>
          <a:p>
            <a:r>
              <a:rPr lang="en-US" altLang="en-US" baseline="0" dirty="0" smtClean="0">
                <a:latin typeface="Arial" charset="0"/>
                <a:ea typeface="ＭＳ Ｐゴシック" charset="-128"/>
              </a:rPr>
              <a:t>-someone else maybe using your code </a:t>
            </a:r>
          </a:p>
          <a:p>
            <a:r>
              <a:rPr lang="en-US" altLang="en-US" baseline="0" dirty="0" smtClean="0">
                <a:latin typeface="Arial" charset="0"/>
                <a:ea typeface="ＭＳ Ｐゴシック" charset="-128"/>
              </a:rPr>
              <a:t>-cost and revenue could change based on market </a:t>
            </a:r>
            <a:r>
              <a:rPr lang="en-US" altLang="en-US" baseline="0" dirty="0" err="1" smtClean="0">
                <a:latin typeface="Arial" charset="0"/>
                <a:ea typeface="ＭＳ Ｐゴシック" charset="-128"/>
              </a:rPr>
              <a:t>forces..what</a:t>
            </a:r>
            <a:r>
              <a:rPr lang="en-US" altLang="en-US" baseline="0" dirty="0" smtClean="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smtClean="0">
                <a:solidFill>
                  <a:schemeClr val="tx1"/>
                </a:solidFill>
                <a:effectLst/>
                <a:latin typeface="Arial" pitchFamily="-111" charset="0"/>
                <a:ea typeface="ＭＳ Ｐゴシック" pitchFamily="-111" charset="-128"/>
                <a:cs typeface="+mn-cs"/>
              </a:rPr>
              <a:t>boolean</a:t>
            </a:r>
            <a:r>
              <a:rPr lang="en-US" sz="1200" b="0" i="0" u="none" strike="noStrike" kern="1200" dirty="0" smtClean="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smtClean="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 over the boundaries for Sam together</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a:t>
            </a:r>
            <a:r>
              <a:rPr lang="en-US" altLang="en-US" sz="1100" dirty="0" smtClean="0">
                <a:latin typeface="Arial" charset="0"/>
                <a:ea typeface="ＭＳ Ｐゴシック" charset="-128"/>
              </a:rPr>
              <a:t>point</a:t>
            </a:r>
          </a:p>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a:t>
            </a:r>
            <a:r>
              <a:rPr lang="en-US" altLang="en-US" sz="1100" dirty="0" err="1" smtClean="0">
                <a:latin typeface="Arial" charset="0"/>
                <a:ea typeface="ＭＳ Ｐゴシック" charset="-128"/>
              </a:rPr>
              <a:t>Brain:</a:t>
            </a:r>
            <a:r>
              <a:rPr lang="en-US" altLang="en-US" sz="1100" baseline="0" dirty="0" err="1" smtClean="0">
                <a:latin typeface="Arial" charset="0"/>
                <a:ea typeface="ＭＳ Ｐゴシック" charset="-128"/>
              </a:rPr>
              <a:t>Algebra</a:t>
            </a:r>
            <a:r>
              <a:rPr lang="en-US" altLang="en-US" sz="1100" baseline="0" dirty="0" smtClean="0">
                <a:latin typeface="Arial" charset="0"/>
                <a:ea typeface="ＭＳ Ｐゴシック" charset="-128"/>
              </a:rPr>
              <a:t> is a child’s first exposure to formal abstraction</a:t>
            </a:r>
          </a:p>
          <a:p>
            <a:r>
              <a:rPr lang="en-US" altLang="en-US" sz="1100" baseline="0" dirty="0" smtClean="0">
                <a:latin typeface="Arial" charset="0"/>
                <a:ea typeface="ＭＳ Ｐゴシック" charset="-128"/>
              </a:rPr>
              <a:t>-</a:t>
            </a:r>
            <a:r>
              <a:rPr lang="en-US" altLang="en-US" sz="1100" baseline="0" dirty="0" err="1" smtClean="0">
                <a:latin typeface="Arial" charset="0"/>
                <a:ea typeface="ＭＳ Ｐゴシック" charset="-128"/>
              </a:rPr>
              <a:t>GATE:Algebra</a:t>
            </a:r>
            <a:r>
              <a:rPr lang="en-US" altLang="en-US" sz="1100" baseline="0" dirty="0" smtClean="0">
                <a:latin typeface="Arial" charset="0"/>
                <a:ea typeface="ＭＳ Ｐゴシック" charset="-128"/>
              </a:rPr>
              <a:t> is the Gateway to the STEM fields(Science, Technology, Engineering, and Math)</a:t>
            </a:r>
          </a:p>
          <a:p>
            <a:r>
              <a:rPr lang="en-US" altLang="en-US" sz="1100" baseline="0" dirty="0" smtClean="0">
                <a:latin typeface="Arial" charset="0"/>
                <a:ea typeface="ＭＳ Ｐゴシック" charset="-128"/>
              </a:rPr>
              <a:t>-$$$ - Algebra is strongly correlated to future income</a:t>
            </a:r>
          </a:p>
          <a:p>
            <a:r>
              <a:rPr lang="en-US" altLang="en-US" sz="1100" baseline="0" dirty="0" smtClean="0">
                <a:latin typeface="Arial" charset="0"/>
                <a:ea typeface="ＭＳ Ｐゴシック" charset="-128"/>
              </a:rPr>
              <a:t>-Tests </a:t>
            </a:r>
            <a:r>
              <a:rPr lang="mr-IN" altLang="en-US" sz="1100" baseline="0" dirty="0" smtClean="0">
                <a:latin typeface="Arial" charset="0"/>
                <a:ea typeface="ＭＳ Ｐゴシック" charset="-128"/>
              </a:rPr>
              <a:t>–</a:t>
            </a:r>
            <a:r>
              <a:rPr lang="en-US" altLang="en-US" sz="1100" baseline="0" dirty="0" smtClean="0">
                <a:latin typeface="Arial" charset="0"/>
                <a:ea typeface="ＭＳ Ｐゴシック" charset="-128"/>
              </a:rPr>
              <a:t> Schools and Stakeholders put a lot of weight on Algebra test scores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smtClean="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smtClean="0">
              <a:effectLst/>
            </a:endParaRPr>
          </a:p>
          <a:p>
            <a:endParaRPr lang="en-US" sz="1100" dirty="0" smtClean="0"/>
          </a:p>
          <a:p>
            <a:pPr rtl="0"/>
            <a:r>
              <a:rPr lang="en-US" sz="1100" dirty="0" smtClean="0"/>
              <a:t>Brain: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r>
              <a:rPr lang="en-US" sz="1100" dirty="0" smtClean="0"/>
              <a:t/>
            </a:r>
            <a:br>
              <a:rPr lang="en-US" sz="1100" dirty="0" smtClean="0"/>
            </a:br>
            <a:r>
              <a:rPr lang="en-US" sz="1100" dirty="0" smtClean="0"/>
              <a:t>GATE: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smtClean="0">
              <a:effectLst/>
            </a:endParaRPr>
          </a:p>
          <a:p>
            <a:r>
              <a:rPr lang="en-US" sz="1100" dirty="0" smtClean="0"/>
              <a:t/>
            </a:r>
            <a:br>
              <a:rPr lang="en-US" sz="1100" dirty="0" smtClean="0"/>
            </a:br>
            <a:r>
              <a:rPr lang="en-US" sz="110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smtClean="0">
              <a:effectLst/>
            </a:endParaRPr>
          </a:p>
          <a:p>
            <a:r>
              <a:rPr lang="en-US" sz="1100" dirty="0" smtClean="0"/>
              <a:t/>
            </a:r>
            <a:br>
              <a:rPr lang="en-US" sz="1100" dirty="0" smtClean="0"/>
            </a:b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 phrases</a:t>
            </a:r>
            <a:r>
              <a:rPr lang="en-US" sz="1200" b="0" i="0" u="none" strike="noStrike" kern="1200" baseline="0" dirty="0" smtClean="0">
                <a:solidFill>
                  <a:schemeClr val="tx1"/>
                </a:solidFill>
                <a:effectLst/>
                <a:latin typeface="Arial" pitchFamily="-111" charset="0"/>
                <a:ea typeface="ＭＳ Ｐゴシック" pitchFamily="-111" charset="-128"/>
                <a:cs typeface="+mn-cs"/>
              </a:rPr>
              <a:t> like </a:t>
            </a:r>
            <a:r>
              <a:rPr lang="en-US" sz="1200" b="0" i="0" u="none" strike="noStrike" kern="1200" dirty="0" smtClean="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smtClean="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smtClean="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Inequailities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Compound</a:t>
            </a:r>
            <a:r>
              <a:rPr lang="en-US" altLang="en-US" baseline="0" dirty="0" smtClean="0">
                <a:latin typeface="Arial" charset="0"/>
                <a:ea typeface="ＭＳ Ｐゴシック" charset="-128"/>
              </a:rPr>
              <a:t> Inequalities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smtClean="0"/>
              <a:t>Which solution</a:t>
            </a:r>
            <a:r>
              <a:rPr lang="en-US" baseline="0" dirty="0" smtClean="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pizza file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-Self-guided inquiry</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smtClean="0">
              <a:effectLst/>
            </a:endParaRPr>
          </a:p>
          <a:p>
            <a:r>
              <a:rPr lang="en-US" dirty="0" smtClean="0"/>
              <a:t>-When changing else from “That’s not</a:t>
            </a:r>
            <a:r>
              <a:rPr lang="en-US" baseline="0" dirty="0" smtClean="0"/>
              <a:t> on the menu!” to 1000.00 this is a key moment and misunderstanding sometimes.</a:t>
            </a:r>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 functions</a:t>
            </a:r>
          </a:p>
          <a:p>
            <a:r>
              <a:rPr lang="en-US" altLang="en-US" dirty="0" smtClean="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w/10.50, 9.00, 11.25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r>
              <a:rPr lang="en-US" dirty="0" smtClean="0"/>
              <a:t/>
            </a:r>
            <a:br>
              <a:rPr lang="en-US" dirty="0" smtClean="0"/>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 y 20) , (- y 20)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If time permits, have teachers explore the challenges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GoFast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-Warping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-Blocking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-Hiding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59</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Unit 8:</a:t>
            </a:r>
          </a:p>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-Act out 1 dimensional collision, asking “How far are we?”, “Did we collide?” </a:t>
            </a:r>
            <a:endParaRPr lang="en-US" altLang="en-US" b="0" dirty="0" smtClean="0">
              <a:effectLst/>
              <a:latin typeface="Arial" pitchFamily="-111" charset="0"/>
              <a:ea typeface="ＭＳ Ｐゴシック" pitchFamily="-111" charset="-128"/>
            </a:endParaRPr>
          </a:p>
          <a:p>
            <a:r>
              <a:rPr lang="en-US" sz="1200" b="0" i="1" u="none" strike="noStrike" kern="1200" dirty="0" smtClean="0">
                <a:solidFill>
                  <a:schemeClr val="tx1"/>
                </a:solidFill>
                <a:effectLst/>
                <a:latin typeface="Arial" pitchFamily="-111" charset="0"/>
                <a:ea typeface="ＭＳ Ｐゴシック" pitchFamily="-111" charset="-128"/>
                <a:cs typeface="+mn-cs"/>
              </a:rPr>
              <a:t>-</a:t>
            </a:r>
            <a:r>
              <a:rPr lang="en-US" sz="1200" b="0" i="0" u="none" strike="noStrike" kern="1200" dirty="0" smtClean="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smtClean="0">
                <a:solidFill>
                  <a:schemeClr val="tx1"/>
                </a:solidFill>
                <a:effectLst/>
                <a:latin typeface="Arial" pitchFamily="-111" charset="0"/>
                <a:ea typeface="ＭＳ Ｐゴシック" pitchFamily="-111" charset="-128"/>
                <a:cs typeface="+mn-cs"/>
              </a:rPr>
              <a:t>centerpoint</a:t>
            </a:r>
            <a:r>
              <a:rPr lang="en-US" sz="1200" b="0" i="0" u="none" strike="noStrike" kern="1200" dirty="0" smtClean="0">
                <a:solidFill>
                  <a:schemeClr val="tx1"/>
                </a:solidFill>
                <a:effectLst/>
                <a:latin typeface="Arial" pitchFamily="-111" charset="0"/>
                <a:ea typeface="ＭＳ Ｐゴシック" pitchFamily="-111" charset="-128"/>
                <a:cs typeface="+mn-cs"/>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-Walk</a:t>
            </a:r>
            <a:r>
              <a:rPr lang="en-US" altLang="en-US" baseline="0" dirty="0" smtClean="0">
                <a:latin typeface="Arial" charset="0"/>
                <a:ea typeface="ＭＳ Ｐゴシック" charset="-128"/>
              </a:rPr>
              <a:t> them </a:t>
            </a:r>
            <a:r>
              <a:rPr lang="en-US" altLang="en-US" baseline="0" smtClean="0">
                <a:latin typeface="Arial" charset="0"/>
                <a:ea typeface="ＭＳ Ｐゴシック" charset="-128"/>
              </a:rPr>
              <a:t>through line-length</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Inequaliities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dirty="0" smtClean="0">
                <a:latin typeface="Arial" charset="0"/>
                <a:ea typeface="ＭＳ Ｐゴシック" charset="-128"/>
              </a:rPr>
              <a:t>How many of you teach absolute</a:t>
            </a:r>
            <a:r>
              <a:rPr lang="en-US" altLang="en-US" baseline="0" dirty="0" smtClean="0">
                <a:latin typeface="Arial" charset="0"/>
                <a:ea typeface="ＭＳ Ｐゴシック" charset="-128"/>
              </a:rPr>
              <a:t> value?</a:t>
            </a:r>
          </a:p>
          <a:p>
            <a:r>
              <a:rPr lang="en-US" altLang="en-US" baseline="0" dirty="0" smtClean="0">
                <a:latin typeface="Arial" charset="0"/>
                <a:ea typeface="ＭＳ Ｐゴシック" charset="-128"/>
              </a:rPr>
              <a:t>How many of you teach Pythagorean Theorem?</a:t>
            </a:r>
          </a:p>
          <a:p>
            <a:r>
              <a:rPr lang="en-US" altLang="en-US" baseline="0" dirty="0" smtClean="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-Model how to share programs by copying link and submitting via</a:t>
            </a:r>
            <a:r>
              <a:rPr lang="en-US" altLang="en-US" baseline="0" dirty="0" smtClean="0">
                <a:latin typeface="Arial" charset="0"/>
                <a:ea typeface="ＭＳ Ｐゴシック" charset="-128"/>
              </a:rPr>
              <a:t> Google Form</a:t>
            </a:r>
          </a:p>
          <a:p>
            <a:r>
              <a:rPr lang="en-US" altLang="en-US" baseline="0" dirty="0" smtClean="0">
                <a:latin typeface="Arial" charset="0"/>
                <a:ea typeface="ＭＳ Ｐゴシック" charset="-128"/>
              </a:rPr>
              <a:t>-Model how to create a QR code, highlight email and social media</a:t>
            </a:r>
          </a:p>
          <a:p>
            <a:r>
              <a:rPr lang="en-US" altLang="en-US" baseline="0" dirty="0" smtClean="0">
                <a:latin typeface="Arial" charset="0"/>
                <a:ea typeface="ＭＳ Ｐゴシック" charset="-128"/>
              </a:rPr>
              <a:t>-For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have teachers save a different copy with the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as best practice.</a:t>
            </a:r>
          </a:p>
          <a:p>
            <a:r>
              <a:rPr lang="en-US" altLang="en-US" baseline="0" dirty="0" smtClean="0">
                <a:latin typeface="Arial" charset="0"/>
                <a:ea typeface="ＭＳ Ｐゴシック" charset="-128"/>
              </a:rPr>
              <a:t>-show teachers where ‘data structures’ resources are to get player moving in 2D</a:t>
            </a:r>
          </a:p>
          <a:p>
            <a:pPr marL="171450" indent="-171450">
              <a:buFontTx/>
              <a:buChar char="-"/>
            </a:pPr>
            <a:r>
              <a:rPr lang="en-US" altLang="en-US" baseline="0" dirty="0" smtClean="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smtClean="0">
              <a:latin typeface="Arial" charset="0"/>
              <a:ea typeface="ＭＳ Ｐゴシック" charset="-128"/>
            </a:endParaRP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Update Freddy Krueger</a:t>
            </a:r>
            <a:r>
              <a:rPr lang="en-US" altLang="en-US" baseline="0" dirty="0" smtClean="0">
                <a:latin typeface="Arial" charset="0"/>
                <a:ea typeface="ＭＳ Ｐゴシック" charset="-128"/>
              </a:rPr>
              <a:t> slide? Maybe new Pennywise from IT movie?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-Unfortunately,</a:t>
            </a:r>
            <a:r>
              <a:rPr lang="en-US" altLang="en-US" baseline="0" dirty="0" smtClean="0">
                <a:latin typeface="Arial" charset="0"/>
                <a:ea typeface="ＭＳ Ｐゴシック" charset="-128"/>
              </a:rPr>
              <a:t> A</a:t>
            </a:r>
            <a:r>
              <a:rPr lang="en-US" altLang="en-US" dirty="0" smtClean="0">
                <a:latin typeface="Arial" charset="0"/>
                <a:ea typeface="ＭＳ Ｐゴシック" charset="-128"/>
              </a:rPr>
              <a:t>lgebra scares the hell out of most </a:t>
            </a:r>
            <a:r>
              <a:rPr lang="en-US" altLang="en-US" dirty="0" err="1" smtClean="0">
                <a:latin typeface="Arial" charset="0"/>
                <a:ea typeface="ＭＳ Ｐゴシック" charset="-128"/>
              </a:rPr>
              <a:t>americans</a:t>
            </a:r>
            <a:r>
              <a:rPr lang="en-US" altLang="en-US" dirty="0" smtClean="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-Students and Teachers have math anxiety or Math Trauma(Jo </a:t>
            </a:r>
            <a:r>
              <a:rPr lang="en-US" altLang="en-US" dirty="0" err="1" smtClean="0">
                <a:latin typeface="Arial" charset="0"/>
                <a:ea typeface="ＭＳ Ｐゴシック" charset="-128"/>
              </a:rPr>
              <a:t>Boaler</a:t>
            </a:r>
            <a:r>
              <a:rPr lang="en-US" altLang="en-US" dirty="0" smtClean="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63</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a:t>
            </a:r>
            <a:r>
              <a:rPr lang="en-US" altLang="en-US" dirty="0" smtClean="0">
                <a:latin typeface="Arial" charset="0"/>
                <a:ea typeface="ＭＳ Ｐゴシック" charset="-128"/>
              </a:rPr>
              <a:t>devoted to material that Bootstrap Covers</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64</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computing background!</a:t>
            </a:r>
          </a:p>
          <a:p>
            <a:endParaRPr lang="en-US" b="0" i="0" baseline="0"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-When you’re 7 or 8</a:t>
            </a:r>
            <a:r>
              <a:rPr lang="en-US" altLang="en-US" sz="1100" baseline="0" dirty="0" smtClean="0">
                <a:latin typeface="Arial" charset="0"/>
                <a:ea typeface="ＭＳ Ｐゴシック" charset="-128"/>
              </a:rPr>
              <a:t> </a:t>
            </a:r>
            <a:r>
              <a:rPr lang="en-US" altLang="en-US" sz="1100" baseline="0" dirty="0" smtClean="0">
                <a:latin typeface="Arial" charset="0"/>
                <a:ea typeface="ＭＳ Ｐゴシック" charset="-128"/>
                <a:sym typeface="Wingdings"/>
              </a:rPr>
              <a:t> 4 + 2  “What’s the answer?”</a:t>
            </a:r>
          </a:p>
          <a:p>
            <a:r>
              <a:rPr lang="en-US" altLang="en-US" sz="1100" baseline="0" dirty="0" smtClean="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smtClean="0">
                <a:latin typeface="Arial" charset="0"/>
                <a:ea typeface="ＭＳ Ｐゴシック" charset="-128"/>
                <a:sym typeface="Wingdings"/>
              </a:rPr>
              <a:t>Pre-Algebra  6 = x + 2    “What’s the answer?”</a:t>
            </a:r>
          </a:p>
          <a:p>
            <a:pPr marL="171450" indent="-171450">
              <a:buFontTx/>
              <a:buChar char="-"/>
            </a:pPr>
            <a:r>
              <a:rPr lang="en-US" altLang="en-US" sz="1100" baseline="0" dirty="0" smtClean="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smtClean="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altLang="en-US" sz="110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smtClean="0">
              <a:effectLst/>
            </a:endParaRPr>
          </a:p>
          <a:p>
            <a:pPr rtl="0"/>
            <a:r>
              <a:rPr lang="en-US" sz="1100" dirty="0" smtClean="0"/>
              <a:t/>
            </a:r>
            <a:br>
              <a:rPr lang="en-US" sz="1100"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-Demonstrate</a:t>
            </a:r>
            <a:r>
              <a:rPr lang="en-US" altLang="en-US" baseline="0" dirty="0" smtClean="0">
                <a:latin typeface="Arial" charset="0"/>
                <a:ea typeface="ＭＳ Ｐゴシック" charset="-128"/>
              </a:rPr>
              <a:t> different representations of functions</a:t>
            </a:r>
          </a:p>
          <a:p>
            <a:r>
              <a:rPr lang="en-US" altLang="en-US" baseline="0" dirty="0" smtClean="0">
                <a:latin typeface="Arial" charset="0"/>
                <a:ea typeface="ＭＳ Ｐゴシック" charset="-128"/>
              </a:rPr>
              <a:t>-Activity: Raise your hands when you can tell me how many roots the function “f” has?</a:t>
            </a:r>
          </a:p>
          <a:p>
            <a:r>
              <a:rPr lang="en-US" altLang="en-US" baseline="0" dirty="0" smtClean="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smtClean="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Which is why….</a:t>
            </a:r>
            <a:endParaRPr lang="en-US" b="0" dirty="0" smtClean="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jpe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descr="bootstrap-22.jpg"/>
          <p:cNvPicPr>
            <a:picLocks noChangeAspect="1"/>
          </p:cNvPicPr>
          <p:nvPr userDrawn="1"/>
        </p:nvPicPr>
        <p:blipFill>
          <a:blip r:embed="rId4">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smtClean="0"/>
              <a:t>Click to edit Master subtitle style</a:t>
            </a:r>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pPr>
              <a:defRPr/>
            </a:pPr>
            <a:fld id="{B0E79EC3-E2B8-3B49-B434-C06A6F2BCA7F}" type="datetime1">
              <a:rPr lang="en-US" altLang="en-US" smtClean="0"/>
              <a:pPr>
                <a:defRPr/>
              </a:pPr>
              <a:t>11/21/17</a:t>
            </a:fld>
            <a:endParaRPr lang="en-US" alt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smtClean="0"/>
              <a:pPr>
                <a:defRPr/>
              </a:pPr>
              <a:t>‹#›</a:t>
            </a:fld>
            <a:endParaRPr lang="en-US" altLang="en-US"/>
          </a:p>
        </p:txBody>
      </p:sp>
      <p:sp>
        <p:nvSpPr>
          <p:cNvPr id="7" name="Rectangle 6"/>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8"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18" y="4257262"/>
            <a:ext cx="2637182" cy="2637182"/>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4">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pPr>
              <a:defRPr/>
            </a:pPr>
            <a:fld id="{A45D42DA-9C21-9E4E-9B0E-9708D88D4C5B}" type="datetime1">
              <a:rPr lang="en-US" altLang="en-US" smtClean="0"/>
              <a:pPr>
                <a:defRPr/>
              </a:pPr>
              <a:t>11/21/17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smtClean="0"/>
              <a:pPr>
                <a:defRPr/>
              </a:pPr>
              <a:t>‹#›</a:t>
            </a:fld>
            <a:endParaRPr lang="en-US" altLang="en-US" sz="1400" b="1">
              <a:solidFill>
                <a:srgbClr val="FFFFFF"/>
              </a:solidFill>
            </a:endParaRPr>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sp>
        <p:nvSpPr>
          <p:cNvPr id="12" name="Rectangle 1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15" name="Picture 14"/>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ext uri="{BB962C8B-B14F-4D97-AF65-F5344CB8AC3E}">
        <p14:creationId xmlns:p14="http://schemas.microsoft.com/office/powerpoint/2010/main" val="1841199524"/>
      </p:ext>
    </p:extLst>
  </p:cSld>
  <p:clrMap bg1="dk1" tx1="lt1" bg2="dk2" tx2="lt2" accent1="accent1" accent2="accent2" accent3="accent3" accent4="accent4" accent5="accent5" accent6="accent6" hlink="hlink" folHlink="folHlink"/>
  <p:sldLayoutIdLst>
    <p:sldLayoutId id="2147486326" r:id="rId1"/>
    <p:sldLayoutId id="2147486327" r:id="rId2"/>
    <p:sldLayoutId id="2147486328" r:id="rId3"/>
    <p:sldLayoutId id="2147486329" r:id="rId4"/>
    <p:sldLayoutId id="2147486330" r:id="rId5"/>
    <p:sldLayoutId id="2147486331" r:id="rId6"/>
    <p:sldLayoutId id="2147486332" r:id="rId7"/>
    <p:sldLayoutId id="2147486333" r:id="rId8"/>
    <p:sldLayoutId id="2147486334" r:id="rId9"/>
    <p:sldLayoutId id="2147486335" r:id="rId10"/>
    <p:sldLayoutId id="2147486336" r:id="rId11"/>
    <p:sldLayoutId id="2147486337" r:id="rId12"/>
    <p:sldLayoutId id="2147486314" r:id="rId13"/>
    <p:sldLayoutId id="2147486315" r:id="rId14"/>
    <p:sldLayoutId id="2147486317" r:id="rId15"/>
    <p:sldLayoutId id="2147486318" r:id="rId16"/>
    <p:sldLayoutId id="2147486319" r:id="rId17"/>
    <p:sldLayoutId id="2147486320" r:id="rId18"/>
    <p:sldLayoutId id="2147486321" r:id="rId19"/>
    <p:sldLayoutId id="2147486322" r:id="rId20"/>
    <p:sldLayoutId id="2147486323" r:id="rId21"/>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oleObject" Target="../embeddings/oleObject1.bin"/><Relationship Id="rId6" Type="http://schemas.openxmlformats.org/officeDocument/2006/relationships/image" Target="../media/image34.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WeScheme.org" TargetMode="External"/><Relationship Id="rId4" Type="http://schemas.openxmlformats.org/officeDocument/2006/relationships/hyperlink" Target="http://www.BootstrapWorld.org/materials"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oleObject" Target="../embeddings/oleObject4.bin"/><Relationship Id="rId9"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htdp.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tiff"/><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a:xfrm>
            <a:off x="304800" y="1722438"/>
            <a:ext cx="8686800" cy="4525962"/>
          </a:xfrm>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t>
            </a:r>
            <a:r>
              <a:rPr lang="en-US" altLang="en-US" dirty="0" smtClean="0">
                <a:ea typeface="ＭＳ Ｐゴシック" charset="-128"/>
                <a:cs typeface="Helvetica" charset="0"/>
              </a:rPr>
              <a:t>activities(Open new tab: </a:t>
            </a:r>
            <a:r>
              <a:rPr lang="en-US" altLang="en-US" dirty="0" err="1" smtClean="0">
                <a:ea typeface="ＭＳ Ｐゴシック" charset="-128"/>
                <a:cs typeface="Helvetica" charset="0"/>
              </a:rPr>
              <a:t>www.bootstrapworld.org</a:t>
            </a:r>
            <a:r>
              <a:rPr lang="en-US" altLang="en-US" dirty="0" smtClean="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a:p>
            <a:pPr eaLnBrk="1" hangingPunct="1"/>
            <a:r>
              <a:rPr lang="en-US" altLang="en-US" sz="2400" dirty="0">
                <a:ea typeface="ＭＳ Ｐゴシック" charset="-128"/>
                <a:cs typeface="Helvetica" charset="0"/>
              </a:rPr>
              <a:t>Booleans and Inequalities</a:t>
            </a:r>
          </a:p>
          <a:p>
            <a:pPr eaLnBrk="1" hangingPunct="1"/>
            <a:r>
              <a:rPr lang="en-US" altLang="en-US" sz="2400" dirty="0">
                <a:ea typeface="ＭＳ Ｐゴシック" charset="-128"/>
                <a:cs typeface="Helvetica" charset="0"/>
              </a:rPr>
              <a:t>Piecewise Functions</a:t>
            </a:r>
          </a:p>
        </p:txBody>
      </p:sp>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52"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a:p>
            <a:pPr eaLnBrk="1" hangingPunct="1"/>
            <a:r>
              <a:rPr lang="en-US" altLang="en-US" sz="2400" dirty="0">
                <a:ea typeface="ＭＳ Ｐゴシック" charset="-128"/>
                <a:cs typeface="Helvetica" charset="0"/>
              </a:rPr>
              <a:t>Booleans and Inequalities</a:t>
            </a:r>
          </a:p>
          <a:p>
            <a:pPr eaLnBrk="1" hangingPunct="1"/>
            <a:r>
              <a:rPr lang="en-US" altLang="en-US" sz="2400" dirty="0">
                <a:ea typeface="ＭＳ Ｐゴシック" charset="-128"/>
                <a:cs typeface="Helvetica" charset="0"/>
              </a:rPr>
              <a:t>Piecewise Functions</a:t>
            </a:r>
          </a:p>
          <a:p>
            <a:pPr eaLnBrk="1" hangingPunct="1"/>
            <a:r>
              <a:rPr lang="en-US" altLang="en-US" sz="2400" dirty="0">
                <a:ea typeface="ＭＳ Ｐゴシック" charset="-128"/>
                <a:cs typeface="Helvetica" charset="0"/>
              </a:rPr>
              <a:t>Pythagorean Theorem</a:t>
            </a:r>
          </a:p>
          <a:p>
            <a:pPr eaLnBrk="1" hangingPunct="1"/>
            <a:r>
              <a:rPr lang="en-US" altLang="en-US" sz="2400" dirty="0">
                <a:ea typeface="ＭＳ Ｐゴシック" charset="-128"/>
                <a:cs typeface="Helvetica" charset="0"/>
              </a:rPr>
              <a:t>Game Release Party!</a:t>
            </a:r>
          </a:p>
        </p:txBody>
      </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smtClean="0">
                <a:solidFill>
                  <a:sysClr val="windowText" lastClr="000000"/>
                </a:solidFill>
                <a:latin typeface="Century Gothic" charset="0"/>
                <a:ea typeface="Century Gothic" charset="0"/>
                <a:cs typeface="Century Gothic" charset="0"/>
              </a:rPr>
              <a:t>25 </a:t>
            </a:r>
            <a:r>
              <a:rPr lang="en-US" sz="4000" b="1" dirty="0">
                <a:solidFill>
                  <a:sysClr val="windowText" lastClr="000000"/>
                </a:solidFill>
                <a:latin typeface="Century Gothic" charset="0"/>
                <a:ea typeface="Century Gothic" charset="0"/>
                <a:cs typeface="Century Gothic" charset="0"/>
              </a:rPr>
              <a:t>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a:xfrm>
            <a:off x="304800" y="1798638"/>
            <a:ext cx="8686800" cy="4525962"/>
          </a:xfrm>
        </p:spPr>
        <p:txBody>
          <a:bodyPr/>
          <a:lstStyle/>
          <a:p>
            <a:pPr>
              <a:buFont typeface="Wingdings" charset="2"/>
              <a:buChar char="ü"/>
            </a:pPr>
            <a:r>
              <a:rPr lang="en-US" altLang="en-US">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3"/>
              </a:rPr>
              <a:t>www.WeScheme.org</a:t>
            </a:r>
            <a:r>
              <a:rPr lang="en-US" altLang="en-US" dirty="0">
                <a:ea typeface="ＭＳ Ｐゴシック" charset="-128"/>
                <a:cs typeface="Helvetica" charset="0"/>
              </a:rPr>
              <a:t> (IE9+,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4"/>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a:xfrm>
            <a:off x="1161996" y="1987173"/>
            <a:ext cx="7690118" cy="3763633"/>
          </a:xfrm>
        </p:spPr>
        <p:txBody>
          <a:bodyPr/>
          <a:lstStyle/>
          <a:p>
            <a:endParaRPr lang="en-US" altLang="en-US">
              <a:latin typeface="Helvetica" charset="0"/>
              <a:ea typeface="ＭＳ Ｐゴシック" charset="-128"/>
              <a:cs typeface="Helvetica" charset="0"/>
            </a:endParaRPr>
          </a:p>
        </p:txBody>
      </p:sp>
      <p:sp>
        <p:nvSpPr>
          <p:cNvPr id="55301" name="Slide Number Placeholder 24"/>
          <p:cNvSpPr>
            <a:spLocks noGrp="1"/>
          </p:cNvSpPr>
          <p:nvPr>
            <p:ph type="sldNum" sz="quarter" idx="12"/>
          </p:nvPr>
        </p:nvSpPr>
        <p:spPr bwMode="auto">
          <a:xfrm>
            <a:off x="83058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1666274"/>
            <a:ext cx="7238999" cy="4774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1291673" y="2149895"/>
            <a:ext cx="7150461" cy="80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tabLst>
                <a:tab pos="2686050" algn="l"/>
                <a:tab pos="5026025" algn="l"/>
              </a:tabLst>
            </a:pPr>
            <a:r>
              <a:rPr lang="en-US" altLang="en-US" sz="2000" dirty="0">
                <a:latin typeface="Comic Sans MS" charset="0"/>
              </a:rPr>
              <a:t>Dog	</a:t>
            </a:r>
            <a:r>
              <a:rPr lang="en-US" altLang="en-US" sz="2000" dirty="0" smtClean="0">
                <a:latin typeface="Comic Sans MS" charset="0"/>
              </a:rPr>
              <a:t>	x-coordinate</a:t>
            </a:r>
            <a:endParaRPr lang="en-US" altLang="en-US" sz="2000" dirty="0">
              <a:latin typeface="Comic Sans MS" charset="0"/>
            </a:endParaRPr>
          </a:p>
          <a:p>
            <a:pPr>
              <a:lnSpc>
                <a:spcPct val="120000"/>
              </a:lnSpc>
              <a:spcBef>
                <a:spcPct val="0"/>
              </a:spcBef>
              <a:buClrTx/>
              <a:buSzTx/>
              <a:buFontTx/>
              <a:buNone/>
            </a:pPr>
            <a:endParaRPr lang="en-US" altLang="en-US" sz="2000" dirty="0">
              <a:latin typeface="Comic Sans MS" charset="0"/>
            </a:endParaRPr>
          </a:p>
        </p:txBody>
      </p:sp>
      <p:sp>
        <p:nvSpPr>
          <p:cNvPr id="3" name="TextBox 2"/>
          <p:cNvSpPr txBox="1">
            <a:spLocks noChangeArrowheads="1"/>
          </p:cNvSpPr>
          <p:nvPr/>
        </p:nvSpPr>
        <p:spPr bwMode="auto">
          <a:xfrm>
            <a:off x="4033408" y="2177797"/>
            <a:ext cx="1686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774052" y="2177797"/>
            <a:ext cx="27657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dirty="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886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3200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3276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3352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a:xfrm>
            <a:off x="304800" y="1798638"/>
            <a:ext cx="8686800" cy="4525962"/>
          </a:xfrm>
        </p:spPr>
        <p:txBody>
          <a:bodyPr/>
          <a:lstStyle/>
          <a:p>
            <a:r>
              <a:rPr lang="en-US" altLang="en-US">
                <a:ea typeface="ＭＳ Ｐゴシック" charset="-128"/>
                <a:cs typeface="Helvetica" charset="0"/>
              </a:rPr>
              <a:t>In </a:t>
            </a:r>
            <a:r>
              <a:rPr lang="en-US" altLang="en-US" dirty="0">
                <a:ea typeface="ＭＳ Ｐゴシック" charset="-128"/>
                <a:cs typeface="Helvetica" charset="0"/>
                <a:hlinkClick r:id="rId3"/>
              </a:rPr>
              <a:t>www.WeScheme.org</a:t>
            </a:r>
            <a:r>
              <a:rPr lang="en-US" altLang="en-US" dirty="0">
                <a:ea typeface="ＭＳ Ｐゴシック" charset="-128"/>
                <a:cs typeface="Helvetica" charset="0"/>
              </a:rPr>
              <a:t>…</a:t>
            </a:r>
          </a:p>
          <a:p>
            <a:r>
              <a:rPr lang="en-US" altLang="en-US" dirty="0">
                <a:ea typeface="ＭＳ Ｐゴシック" charset="-128"/>
                <a:cs typeface="Helvetica" charset="0"/>
              </a:rPr>
              <a:t>Start a New Program</a:t>
            </a:r>
          </a:p>
          <a:p>
            <a:r>
              <a:rPr lang="en-US" altLang="en-US" dirty="0">
                <a:ea typeface="ＭＳ Ｐゴシック" charset="-128"/>
                <a:cs typeface="Helvetica" charset="0"/>
              </a:rPr>
              <a:t>About the Editor…</a:t>
            </a:r>
          </a:p>
          <a:p>
            <a:r>
              <a:rPr lang="en-US" altLang="en-US" dirty="0">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570"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571"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572"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46482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35814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34290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33528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33528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9436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46482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35814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9436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9436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76962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64008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17526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a:xfrm>
            <a:off x="304800" y="1722438"/>
            <a:ext cx="8686800" cy="4525962"/>
          </a:xfrm>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dirty="0">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dirty="0">
                <a:ea typeface="ＭＳ Ｐゴシック" charset="-128"/>
                <a:cs typeface="Helvetica" charset="0"/>
              </a:rPr>
              <a:t>A String is anything with quotes around it: </a:t>
            </a:r>
            <a:r>
              <a:rPr lang="ja-JP" altLang="en-US" dirty="0">
                <a:ea typeface="ＭＳ Ｐゴシック" charset="-128"/>
                <a:cs typeface="Helvetica" charset="0"/>
              </a:rPr>
              <a:t>“</a:t>
            </a:r>
            <a:r>
              <a:rPr lang="en-US" altLang="ja-JP" dirty="0">
                <a:ea typeface="ＭＳ Ｐゴシック" charset="-128"/>
                <a:cs typeface="Helvetica" charset="0"/>
              </a:rPr>
              <a:t>hello!</a:t>
            </a:r>
            <a:r>
              <a:rPr lang="ja-JP" altLang="en-US" dirty="0">
                <a:ea typeface="ＭＳ Ｐゴシック" charset="-128"/>
                <a:cs typeface="Helvetica" charset="0"/>
              </a:rPr>
              <a:t>”</a:t>
            </a:r>
            <a:r>
              <a:rPr lang="en-US" altLang="ja-JP" dirty="0">
                <a:ea typeface="ＭＳ Ｐゴシック" charset="-128"/>
                <a:cs typeface="Helvetica" charset="0"/>
              </a:rPr>
              <a:t>, </a:t>
            </a:r>
            <a:r>
              <a:rPr lang="ja-JP" altLang="en-US" dirty="0">
                <a:ea typeface="ＭＳ Ｐゴシック" charset="-128"/>
                <a:cs typeface="Helvetica" charset="0"/>
              </a:rPr>
              <a:t>“</a:t>
            </a:r>
            <a:r>
              <a:rPr lang="en-US" altLang="ja-JP" dirty="0">
                <a:ea typeface="ＭＳ Ｐゴシック" charset="-128"/>
                <a:cs typeface="Helvetica" charset="0"/>
              </a:rPr>
              <a:t>Houston</a:t>
            </a:r>
            <a:r>
              <a:rPr lang="ja-JP" altLang="en-US" dirty="0">
                <a:ea typeface="ＭＳ Ｐゴシック" charset="-128"/>
                <a:cs typeface="Helvetica" charset="0"/>
              </a:rPr>
              <a:t>”</a:t>
            </a:r>
            <a:r>
              <a:rPr lang="en-US" altLang="ja-JP" dirty="0">
                <a:ea typeface="ＭＳ Ｐゴシック" charset="-128"/>
                <a:cs typeface="Helvetica" charset="0"/>
              </a:rPr>
              <a:t> and </a:t>
            </a:r>
            <a:r>
              <a:rPr lang="ja-JP" altLang="en-US" dirty="0">
                <a:ea typeface="ＭＳ Ｐゴシック" charset="-128"/>
                <a:cs typeface="Helvetica" charset="0"/>
              </a:rPr>
              <a:t>“</a:t>
            </a:r>
            <a:r>
              <a:rPr lang="en-US" altLang="ja-JP" dirty="0">
                <a:ea typeface="ＭＳ Ｐゴシック" charset="-128"/>
                <a:cs typeface="Helvetica" charset="0"/>
              </a:rPr>
              <a:t>42</a:t>
            </a:r>
            <a:r>
              <a:rPr lang="ja-JP" altLang="en-US" dirty="0">
                <a:ea typeface="ＭＳ Ｐゴシック" charset="-128"/>
                <a:cs typeface="Helvetica" charset="0"/>
              </a:rPr>
              <a:t>”</a:t>
            </a:r>
            <a:r>
              <a:rPr lang="en-US" altLang="ja-JP" dirty="0">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dirty="0">
                <a:ea typeface="ＭＳ Ｐゴシック" charset="-128"/>
                <a:cs typeface="Helvetica" charset="0"/>
              </a:rPr>
              <a:t>How would you convert this to code? </a:t>
            </a:r>
          </a:p>
          <a:p>
            <a:pPr>
              <a:buFont typeface="Wingdings" charset="2"/>
              <a:buNone/>
            </a:pPr>
            <a:endParaRPr lang="en-US" altLang="en-US" dirty="0">
              <a:ea typeface="ＭＳ Ｐゴシック" charset="-128"/>
              <a:cs typeface="Helvetica" charset="0"/>
            </a:endParaRP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a:xfrm>
            <a:off x="304800" y="1798638"/>
            <a:ext cx="8686800" cy="4525962"/>
          </a:xfrm>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
        <p:nvSpPr>
          <p:cNvPr id="4" name="Content Placeholder 2"/>
          <p:cNvSpPr txBox="1">
            <a:spLocks/>
          </p:cNvSpPr>
          <p:nvPr/>
        </p:nvSpPr>
        <p:spPr bwMode="auto">
          <a:xfrm>
            <a:off x="457200" y="1874838"/>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dirty="0">
                <a:latin typeface="Arial" charset="0"/>
              </a:rPr>
              <a:t>; circle :	Number String String 	</a:t>
            </a:r>
            <a:r>
              <a:rPr lang="en-US" altLang="en-US" dirty="0">
                <a:latin typeface="Arial" charset="0"/>
                <a:sym typeface="Wingdings" charset="2"/>
              </a:rPr>
              <a:t></a:t>
            </a:r>
            <a:r>
              <a:rPr lang="en-US" altLang="en-US" dirty="0">
                <a:latin typeface="Arial" charset="0"/>
              </a:rPr>
              <a:t> Image</a:t>
            </a:r>
          </a:p>
          <a:p>
            <a:pPr>
              <a:buFont typeface="Wingdings 2" charset="2"/>
              <a:buNone/>
            </a:pPr>
            <a:r>
              <a:rPr lang="en-US" altLang="en-US" dirty="0">
                <a:latin typeface="Arial" charset="0"/>
              </a:rPr>
              <a:t>; ellipse:	Number Number String String </a:t>
            </a:r>
            <a:r>
              <a:rPr lang="en-US" altLang="en-US" dirty="0">
                <a:latin typeface="Arial" charset="0"/>
                <a:sym typeface="Wingdings" charset="2"/>
              </a:rPr>
              <a:t> Image</a:t>
            </a:r>
            <a:endParaRPr lang="en-US" altLang="en-US" dirty="0">
              <a:latin typeface="Arial" charset="0"/>
            </a:endParaRPr>
          </a:p>
          <a:p>
            <a:pPr>
              <a:buFont typeface="Wingdings 2" charset="2"/>
              <a:buNone/>
            </a:pPr>
            <a:r>
              <a:rPr lang="en-US" altLang="en-US" dirty="0">
                <a:latin typeface="Arial" charset="0"/>
              </a:rPr>
              <a:t>; triangle: 	Number String String 	</a:t>
            </a:r>
            <a:r>
              <a:rPr lang="en-US" altLang="en-US" dirty="0">
                <a:latin typeface="Arial" charset="0"/>
                <a:sym typeface="Wingdings" charset="2"/>
              </a:rPr>
              <a:t> Image</a:t>
            </a:r>
          </a:p>
          <a:p>
            <a:pPr>
              <a:buFont typeface="Wingdings 2" charset="2"/>
              <a:buNone/>
            </a:pPr>
            <a:r>
              <a:rPr lang="en-US" altLang="en-US" dirty="0">
                <a:latin typeface="Arial" charset="0"/>
                <a:sym typeface="Wingdings" charset="2"/>
              </a:rPr>
              <a:t>; rectangle: Number Number String String  Image</a:t>
            </a:r>
          </a:p>
          <a:p>
            <a:pPr>
              <a:buFontTx/>
              <a:buNone/>
            </a:pPr>
            <a:r>
              <a:rPr lang="en-US" altLang="en-US" dirty="0">
                <a:latin typeface="Arial" charset="0"/>
                <a:sym typeface="Wingdings" charset="2"/>
              </a:rPr>
              <a:t>; text:	String Number String	 Image</a:t>
            </a:r>
          </a:p>
          <a:p>
            <a:pPr>
              <a:buFontTx/>
              <a:buNone/>
            </a:pPr>
            <a:endParaRPr lang="en-US" altLang="en-US" dirty="0">
              <a:latin typeface="Arial" charset="0"/>
              <a:sym typeface="Wingdings" charset="2"/>
            </a:endParaRPr>
          </a:p>
          <a:p>
            <a:pPr>
              <a:buFont typeface="Wingdings 2" charset="2"/>
              <a:buNone/>
            </a:pPr>
            <a:r>
              <a:rPr lang="en-US" altLang="en-US" dirty="0">
                <a:latin typeface="Arial" charset="0"/>
                <a:sym typeface="Wingdings" charset="2"/>
              </a:rPr>
              <a:t>; rotate :	Number Image 	 Image</a:t>
            </a:r>
          </a:p>
          <a:p>
            <a:pPr>
              <a:buFont typeface="Wingdings 2" charset="2"/>
              <a:buNone/>
            </a:pPr>
            <a:r>
              <a:rPr lang="en-US" altLang="en-US" dirty="0">
                <a:latin typeface="Arial" charset="0"/>
                <a:sym typeface="Wingdings" charset="2"/>
              </a:rPr>
              <a:t>; scale:	Number Image	 </a:t>
            </a:r>
            <a:r>
              <a:rPr lang="en-US" altLang="en-US" dirty="0" smtClean="0">
                <a:latin typeface="Arial" charset="0"/>
                <a:sym typeface="Wingdings" charset="2"/>
              </a:rPr>
              <a:t>Image</a:t>
            </a:r>
            <a:endParaRPr lang="en-US" altLang="en-US" dirty="0">
              <a:latin typeface="Arial" charset="0"/>
              <a:sym typeface="Wingdings" charset="2"/>
            </a:endParaRPr>
          </a:p>
          <a:p>
            <a:pPr algn="ctr">
              <a:buFont typeface="Wingdings 2" charset="2"/>
              <a:buNone/>
            </a:pPr>
            <a:r>
              <a:rPr lang="en-US" altLang="en-US" b="1" i="1" dirty="0">
                <a:latin typeface="Arial" charset="0"/>
                <a:sym typeface="Wingdings" charset="2"/>
              </a:rPr>
              <a:t>…and dozens more!</a:t>
            </a:r>
            <a:endParaRPr lang="en-US" altLang="en-US" b="1" i="1"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a:xfrm>
            <a:off x="304800" y="1798638"/>
            <a:ext cx="8686800" cy="4525962"/>
          </a:xfrm>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a:t>
            </a:r>
            <a:r>
              <a:rPr lang="en-US" altLang="en-US" sz="2000" dirty="0" smtClean="0">
                <a:ea typeface="ＭＳ Ｐゴシック" charset="-128"/>
                <a:cs typeface="Helvetica" charset="0"/>
              </a:rPr>
              <a:t>“Remix”, </a:t>
            </a:r>
            <a:r>
              <a:rPr lang="en-US" altLang="en-US" sz="2000" dirty="0">
                <a:ea typeface="ＭＳ Ｐゴシック" charset="-128"/>
                <a:cs typeface="Helvetica" charset="0"/>
              </a:rPr>
              <a:t>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 Review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4500" y="1828800"/>
            <a:ext cx="5867400" cy="4400550"/>
          </a:xfrm>
        </p:spPr>
      </p:pic>
    </p:spTree>
    <p:extLst>
      <p:ext uri="{BB962C8B-B14F-4D97-AF65-F5344CB8AC3E}">
        <p14:creationId xmlns:p14="http://schemas.microsoft.com/office/powerpoint/2010/main" val="1540003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Review</a:t>
            </a:r>
            <a:endParaRPr lang="en-US" dirty="0"/>
          </a:p>
        </p:txBody>
      </p:sp>
      <p:sp>
        <p:nvSpPr>
          <p:cNvPr id="3" name="Content Placeholder 2"/>
          <p:cNvSpPr>
            <a:spLocks noGrp="1"/>
          </p:cNvSpPr>
          <p:nvPr>
            <p:ph idx="1"/>
          </p:nvPr>
        </p:nvSpPr>
        <p:spPr>
          <a:xfrm>
            <a:off x="304800" y="1798638"/>
            <a:ext cx="8686800" cy="4525962"/>
          </a:xfrm>
        </p:spPr>
        <p:txBody>
          <a:bodyPr/>
          <a:lstStyle/>
          <a:p>
            <a:r>
              <a:rPr lang="en-US" dirty="0" smtClean="0"/>
              <a:t>Data Types</a:t>
            </a:r>
          </a:p>
          <a:p>
            <a:endParaRPr lang="en-US" dirty="0"/>
          </a:p>
          <a:p>
            <a:r>
              <a:rPr lang="en-US" dirty="0" smtClean="0"/>
              <a:t>Defining Values program </a:t>
            </a:r>
          </a:p>
          <a:p>
            <a:endParaRPr lang="en-US" dirty="0"/>
          </a:p>
          <a:p>
            <a:r>
              <a:rPr lang="en-US" dirty="0" smtClean="0"/>
              <a:t>How can I move my game images?</a:t>
            </a:r>
            <a:endParaRPr lang="en-US" dirty="0"/>
          </a:p>
        </p:txBody>
      </p:sp>
    </p:spTree>
    <p:extLst>
      <p:ext uri="{BB962C8B-B14F-4D97-AF65-F5344CB8AC3E}">
        <p14:creationId xmlns:p14="http://schemas.microsoft.com/office/powerpoint/2010/main" val="210492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Functions(p.9)</a:t>
            </a:r>
            <a:endParaRPr lang="en-US" dirty="0"/>
          </a:p>
        </p:txBody>
      </p:sp>
      <p:sp>
        <p:nvSpPr>
          <p:cNvPr id="5" name="Rectangle 3"/>
          <p:cNvSpPr>
            <a:spLocks noGrp="1" noChangeArrowheads="1"/>
          </p:cNvSpPr>
          <p:nvPr>
            <p:ph idx="1"/>
          </p:nvPr>
        </p:nvSpPr>
        <p:spPr>
          <a:xfrm>
            <a:off x="304800" y="1798638"/>
            <a:ext cx="8686800" cy="4525962"/>
          </a:xfrm>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Functions(p. 9)</a:t>
            </a:r>
            <a:endParaRPr lang="en-US" dirty="0"/>
          </a:p>
        </p:txBody>
      </p:sp>
      <p:sp>
        <p:nvSpPr>
          <p:cNvPr id="5" name="Rectangle 3"/>
          <p:cNvSpPr>
            <a:spLocks noGrp="1" noChangeArrowheads="1"/>
          </p:cNvSpPr>
          <p:nvPr>
            <p:ph idx="1"/>
          </p:nvPr>
        </p:nvSpPr>
        <p:spPr>
          <a:xfrm>
            <a:off x="304800" y="1798638"/>
            <a:ext cx="8686800" cy="4525962"/>
          </a:xfrm>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bc into a new program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1905000"/>
            <a:ext cx="8711513" cy="4572000"/>
          </a:xfrm>
        </p:spPr>
      </p:pic>
    </p:spTree>
    <p:extLst>
      <p:ext uri="{BB962C8B-B14F-4D97-AF65-F5344CB8AC3E}">
        <p14:creationId xmlns:p14="http://schemas.microsoft.com/office/powerpoint/2010/main" val="346541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rotWithShape="1">
          <a:blip r:embed="rId3">
            <a:extLst>
              <a:ext uri="{28A0092B-C50C-407E-A947-70E740481C1C}">
                <a14:useLocalDpi xmlns:a14="http://schemas.microsoft.com/office/drawing/2010/main" val="0"/>
              </a:ext>
            </a:extLst>
          </a:blip>
          <a:srcRect t="13901"/>
          <a:stretch/>
        </p:blipFill>
        <p:spPr bwMode="auto">
          <a:xfrm>
            <a:off x="0" y="2199860"/>
            <a:ext cx="9061450" cy="465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a:xfrm>
            <a:off x="304800" y="1722438"/>
            <a:ext cx="8686800" cy="4525962"/>
          </a:xfrm>
        </p:spPr>
        <p:txBody>
          <a:bodyPr/>
          <a:lstStyle/>
          <a:p>
            <a:pPr>
              <a:lnSpc>
                <a:spcPct val="150000"/>
              </a:lnSpc>
            </a:pPr>
            <a:r>
              <a:rPr lang="en-US" altLang="en-US" dirty="0">
                <a:ea typeface="ＭＳ Ｐゴシック" charset="-128"/>
                <a:cs typeface="Helvetica" charset="0"/>
              </a:rPr>
              <a:t>Open the ”Game Template” link from the teachers-only page</a:t>
            </a:r>
          </a:p>
          <a:p>
            <a:pPr>
              <a:lnSpc>
                <a:spcPct val="150000"/>
              </a:lnSpc>
            </a:pPr>
            <a:r>
              <a:rPr lang="en-US" altLang="en-US" dirty="0" smtClean="0">
                <a:ea typeface="ＭＳ Ｐゴシック" charset="-128"/>
                <a:cs typeface="Helvetica" charset="0"/>
              </a:rPr>
              <a:t>Copy &amp; Paste your Images from your copy of the “Defining Values” program &amp;                                  Add </a:t>
            </a:r>
            <a:r>
              <a:rPr lang="en-US" altLang="en-US" dirty="0">
                <a:ea typeface="ＭＳ Ｐゴシック" charset="-128"/>
                <a:cs typeface="Helvetica" charset="0"/>
              </a:rPr>
              <a:t>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r>
              <a:rPr lang="en-US" dirty="0" smtClean="0"/>
              <a:t>on Page 10</a:t>
            </a:r>
            <a:endParaRPr lang="en-US" dirty="0"/>
          </a:p>
        </p:txBody>
      </p:sp>
      <p:sp>
        <p:nvSpPr>
          <p:cNvPr id="82946" name="Content Placeholder 2"/>
          <p:cNvSpPr>
            <a:spLocks noGrp="1"/>
          </p:cNvSpPr>
          <p:nvPr>
            <p:ph idx="1"/>
          </p:nvPr>
        </p:nvSpPr>
        <p:spPr>
          <a:xfrm>
            <a:off x="304800" y="1798638"/>
            <a:ext cx="8686800" cy="4525962"/>
          </a:xfrm>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3084" y="2093113"/>
            <a:ext cx="4590232" cy="3448062"/>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smtClean="0">
                <a:solidFill>
                  <a:schemeClr val="bg1"/>
                </a:solidFill>
                <a:cs typeface="Helvetica" charset="0"/>
              </a:rPr>
              <a:t>Tri-fold</a:t>
            </a:r>
            <a:r>
              <a:rPr lang="en-US" sz="2600" dirty="0" smtClean="0">
                <a:solidFill>
                  <a:schemeClr val="bg1"/>
                </a:solidFill>
              </a:rPr>
              <a:t> a blank piece of paper</a:t>
            </a:r>
            <a:endParaRPr lang="en-US" sz="2600" dirty="0">
              <a:solidFill>
                <a:schemeClr val="bg1"/>
              </a:solidFill>
            </a:endParaRP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950" y="2077244"/>
            <a:ext cx="4508500" cy="3479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smtClean="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Contract &amp; Purpose Statement </a:t>
            </a:r>
            <a:endParaRPr lang="en-US" sz="2000" dirty="0">
              <a:solidFill>
                <a:schemeClr val="bg1"/>
              </a:solidFill>
            </a:endParaRP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smtClean="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Definition</a:t>
            </a:r>
            <a:endParaRPr lang="en-US" sz="2000" dirty="0">
              <a:solidFill>
                <a:schemeClr val="bg1"/>
              </a:solidFill>
            </a:endParaRP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a:xfrm>
            <a:off x="304800" y="1798638"/>
            <a:ext cx="8686800" cy="4525962"/>
          </a:xfrm>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411163" lvl="2" indent="342900"/>
            <a:r>
              <a:rPr lang="en-US" altLang="en-US" sz="2400" dirty="0">
                <a:latin typeface="Helvetica" charset="0"/>
                <a:ea typeface="ＭＳ Ｐゴシック" charset="-128"/>
                <a:cs typeface="Helvetica" charset="0"/>
              </a:rPr>
              <a:t>There’s also </a:t>
            </a:r>
            <a:r>
              <a:rPr lang="en-US" altLang="en-US" sz="2400"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smtClean="0">
                <a:latin typeface="Helvetica" charset="0"/>
                <a:ea typeface="ＭＳ Ｐゴシック" charset="-128"/>
                <a:cs typeface="Helvetica" charset="0"/>
              </a:rPr>
              <a:t>Open ‘Sam </a:t>
            </a:r>
            <a:r>
              <a:rPr lang="en-US" altLang="en-US" dirty="0">
                <a:latin typeface="Helvetica" charset="0"/>
                <a:ea typeface="ＭＳ Ｐゴシック" charset="-128"/>
                <a:cs typeface="Helvetica" charset="0"/>
              </a:rPr>
              <a:t>the </a:t>
            </a:r>
            <a:r>
              <a:rPr lang="en-US" altLang="en-US" dirty="0" smtClean="0">
                <a:latin typeface="Helvetica" charset="0"/>
                <a:ea typeface="ＭＳ Ｐゴシック" charset="-128"/>
                <a:cs typeface="Helvetica" charset="0"/>
              </a:rPr>
              <a:t>Butterfly’ in Bootstrap Starter </a:t>
            </a:r>
            <a:r>
              <a:rPr lang="en-US" altLang="en-US" dirty="0" smtClean="0">
                <a:latin typeface="Helvetica" charset="0"/>
                <a:ea typeface="ＭＳ Ｐゴシック" charset="-128"/>
                <a:cs typeface="Helvetica" charset="0"/>
              </a:rPr>
              <a:t>File</a:t>
            </a:r>
          </a:p>
          <a:p>
            <a:pPr lvl="1"/>
            <a:r>
              <a:rPr lang="en-US" altLang="en-US" dirty="0" smtClean="0">
                <a:latin typeface="Helvetica" charset="0"/>
                <a:cs typeface="Helvetica" charset="0"/>
              </a:rPr>
              <a:t>Complete Page 19</a:t>
            </a:r>
            <a:endParaRPr lang="en-US" altLang="en-US" dirty="0">
              <a:latin typeface="Helvetica" charset="0"/>
              <a:ea typeface="ＭＳ Ｐゴシック" charset="-128"/>
              <a:cs typeface="Helvetica" charset="0"/>
            </a:endParaRP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81000" y="1554163"/>
            <a:ext cx="8686800" cy="579437"/>
          </a:xfrm>
        </p:spPr>
        <p:txBody>
          <a:bodyPr/>
          <a:lstStyle/>
          <a:p>
            <a:pPr marL="0" indent="0" algn="ctr">
              <a:buNone/>
            </a:pPr>
            <a:r>
              <a:rPr lang="en-US" altLang="en-US">
                <a:latin typeface="Helvetica" charset="0"/>
                <a:ea typeface="ＭＳ Ｐゴシック" charset="-128"/>
                <a:cs typeface="Helvetica" charset="0"/>
              </a:rPr>
              <a:t>Let’s have a volunteer…</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a:xfrm>
            <a:off x="304800" y="1798638"/>
            <a:ext cx="8686800" cy="4525962"/>
          </a:xfrm>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t>
            </a:r>
            <a:r>
              <a:rPr lang="en-US" altLang="en-US" dirty="0">
                <a:latin typeface="Franklin Gothic Book" charset="0"/>
                <a:ea typeface="ＭＳ Ｐゴシック" charset="-128"/>
                <a:cs typeface="Helvetica" charset="0"/>
              </a:rPr>
              <a:t>and change </a:t>
            </a:r>
            <a:r>
              <a:rPr lang="en-US" altLang="en-US" dirty="0">
                <a:latin typeface="Courier" charset="0"/>
                <a:ea typeface="ＭＳ Ｐゴシック" charset="-128"/>
                <a:cs typeface="Helvetica" charset="0"/>
              </a:rPr>
              <a:t>onscreen? </a:t>
            </a:r>
            <a:r>
              <a:rPr lang="en-US" altLang="en-US" dirty="0">
                <a:latin typeface="Franklin Gothic Book" charset="0"/>
                <a:ea typeface="ＭＳ Ｐゴシック" charset="-128"/>
                <a:cs typeface="Helvetica" charset="0"/>
              </a:rPr>
              <a:t>so it uses </a:t>
            </a:r>
            <a:r>
              <a:rPr lang="en-US" altLang="en-US" dirty="0">
                <a:latin typeface="Courier" charset="0"/>
                <a:ea typeface="ＭＳ Ｐゴシック" charset="-128"/>
                <a:cs typeface="Helvetica" charset="0"/>
              </a:rPr>
              <a:t>safe-right? </a:t>
            </a:r>
            <a:r>
              <a:rPr lang="en-US" altLang="en-US" dirty="0">
                <a:latin typeface="Franklin Gothic Book" charset="0"/>
                <a:ea typeface="ＭＳ Ｐゴシック" charset="-128"/>
                <a:cs typeface="Helvetica" charset="0"/>
              </a:rPr>
              <a:t>instead</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How can </a:t>
            </a:r>
            <a:r>
              <a:rPr lang="en-US" altLang="en-US" dirty="0">
                <a:latin typeface="Courier" charset="0"/>
                <a:ea typeface="ＭＳ Ｐゴシック" charset="-128"/>
                <a:cs typeface="Helvetica" charset="0"/>
              </a:rPr>
              <a:t>onscreen?</a:t>
            </a:r>
            <a:r>
              <a:rPr lang="en-US" altLang="en-US" dirty="0">
                <a:latin typeface="Helvetica" charset="0"/>
                <a:ea typeface="ＭＳ Ｐゴシック" charset="-128"/>
                <a:cs typeface="Helvetica" charset="0"/>
              </a:rPr>
              <a:t> use both functions?</a:t>
            </a:r>
          </a:p>
          <a:p>
            <a:endParaRPr lang="en-US" altLang="en-US" dirty="0">
              <a:latin typeface="Helvetica" charset="0"/>
              <a:ea typeface="ＭＳ Ｐゴシック" charset="-128"/>
              <a:cs typeface="Helvetica" charset="0"/>
            </a:endParaRPr>
          </a:p>
          <a:p>
            <a:r>
              <a:rPr lang="en-US" altLang="en-US" b="1" dirty="0">
                <a:latin typeface="Helvetica" charset="0"/>
                <a:ea typeface="ＭＳ Ｐゴシック" charset="-128"/>
                <a:cs typeface="Helvetica" charset="0"/>
              </a:rPr>
              <a:t>Challenge</a:t>
            </a:r>
            <a:r>
              <a:rPr lang="en-US" altLang="en-US" dirty="0">
                <a:latin typeface="Helvetica" charset="0"/>
                <a:ea typeface="ＭＳ Ｐゴシック" charset="-128"/>
                <a:cs typeface="Helvetica" charset="0"/>
              </a:rPr>
              <a:t>: change the boundaries so that </a:t>
            </a:r>
            <a:r>
              <a:rPr lang="en-US" altLang="en-US" i="1" dirty="0">
                <a:latin typeface="Helvetica" charset="0"/>
                <a:ea typeface="ＭＳ Ｐゴシック" charset="-128"/>
                <a:cs typeface="Helvetica" charset="0"/>
              </a:rPr>
              <a:t>no part of Sam can leave the screen.</a:t>
            </a:r>
            <a:endParaRPr lang="en-US" altLang="en-US" dirty="0">
              <a:latin typeface="Courier" charset="0"/>
              <a:ea typeface="ＭＳ Ｐゴシック" charset="-128"/>
              <a:cs typeface="Helvetica" charset="0"/>
            </a:endParaRPr>
          </a:p>
          <a:p>
            <a:endParaRPr lang="en-US" altLang="en-US" dirty="0">
              <a:latin typeface="Courier" charset="0"/>
              <a:ea typeface="ＭＳ Ｐゴシック" charset="-128"/>
              <a:cs typeface="Helvetica" charset="0"/>
            </a:endParaRPr>
          </a:p>
          <a:p>
            <a:r>
              <a:rPr lang="en-US" altLang="en-US" dirty="0">
                <a:latin typeface="Franklin Gothic Book" charset="0"/>
                <a:ea typeface="ＭＳ Ｐゴシック" charset="-128"/>
                <a:cs typeface="Helvetica" charset="0"/>
              </a:rPr>
              <a:t>Copy the </a:t>
            </a:r>
            <a:r>
              <a:rPr lang="en-US" altLang="en-US" dirty="0">
                <a:latin typeface="Courier" charset="0"/>
                <a:ea typeface="ＭＳ Ｐゴシック" charset="-128"/>
                <a:cs typeface="Helvetica" charset="0"/>
              </a:rPr>
              <a:t>safe-left?, safe-right? </a:t>
            </a:r>
            <a:r>
              <a:rPr lang="en-US" altLang="en-US" dirty="0">
                <a:latin typeface="Franklin Gothic Book" charset="0"/>
                <a:ea typeface="ＭＳ Ｐゴシック" charset="-128"/>
                <a:cs typeface="Helvetica" charset="0"/>
              </a:rPr>
              <a:t>and </a:t>
            </a:r>
            <a:r>
              <a:rPr lang="en-US" altLang="en-US" dirty="0">
                <a:latin typeface="Courier" charset="0"/>
                <a:ea typeface="ＭＳ Ｐゴシック" charset="-128"/>
                <a:cs typeface="Helvetica" charset="0"/>
              </a:rPr>
              <a:t>onscreen</a:t>
            </a:r>
            <a:r>
              <a:rPr lang="en-US" altLang="en-US" dirty="0">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905000"/>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a:xfrm>
            <a:off x="304800" y="1798638"/>
            <a:ext cx="8686800" cy="4525962"/>
          </a:xfrm>
        </p:spPr>
        <p:txBody>
          <a:bodyPr/>
          <a:lstStyle/>
          <a:p>
            <a:pPr>
              <a:spcAft>
                <a:spcPts val="2000"/>
              </a:spcAft>
            </a:pPr>
            <a:r>
              <a:rPr lang="en-US" altLang="en-US" sz="2600" dirty="0">
                <a:latin typeface="Helvetica" charset="0"/>
                <a:ea typeface="ＭＳ Ｐゴシック" charset="-128"/>
                <a:cs typeface="Helvetica" charset="0"/>
              </a:rPr>
              <a:t>What does </a:t>
            </a:r>
            <a:r>
              <a:rPr lang="en-US" altLang="en-US" sz="2600" dirty="0">
                <a:latin typeface="Courier" charset="0"/>
                <a:ea typeface="ＭＳ Ｐゴシック" charset="-128"/>
                <a:cs typeface="Helvetica" charset="0"/>
              </a:rPr>
              <a:t>(cost “cheese”) </a:t>
            </a:r>
            <a:r>
              <a:rPr lang="en-US" altLang="en-US" sz="2600" dirty="0">
                <a:latin typeface="Helvetica" charset="0"/>
                <a:ea typeface="ＭＳ Ｐゴシック" charset="-128"/>
                <a:cs typeface="Helvetica" charset="0"/>
              </a:rPr>
              <a:t>evaluate to?</a:t>
            </a:r>
          </a:p>
          <a:p>
            <a:pPr>
              <a:spcAft>
                <a:spcPts val="2000"/>
              </a:spcAft>
            </a:pPr>
            <a:r>
              <a:rPr lang="en-US" altLang="en-US" sz="2600" dirty="0">
                <a:latin typeface="Helvetica" charset="0"/>
                <a:ea typeface="ＭＳ Ｐゴシック" charset="-128"/>
                <a:cs typeface="Helvetica" charset="0"/>
              </a:rPr>
              <a:t>What will happen for </a:t>
            </a:r>
            <a:r>
              <a:rPr lang="en-US" altLang="en-US" sz="2600" dirty="0">
                <a:latin typeface="Courier" charset="0"/>
                <a:ea typeface="ＭＳ Ｐゴシック" charset="-128"/>
                <a:cs typeface="Helvetica" charset="0"/>
              </a:rPr>
              <a:t>(cost “onion”)</a:t>
            </a:r>
            <a:r>
              <a:rPr lang="en-US" altLang="en-US" sz="2600" dirty="0">
                <a:latin typeface="Helvetica" charset="0"/>
                <a:ea typeface="ＭＳ Ｐゴシック" charset="-128"/>
                <a:cs typeface="Helvetica" charset="0"/>
              </a:rPr>
              <a:t>?</a:t>
            </a:r>
          </a:p>
          <a:p>
            <a:pPr>
              <a:spcAft>
                <a:spcPts val="2000"/>
              </a:spcAft>
            </a:pPr>
            <a:r>
              <a:rPr lang="en-US" altLang="en-US" sz="2600" dirty="0">
                <a:latin typeface="Helvetica" charset="0"/>
                <a:ea typeface="ＭＳ Ｐゴシック" charset="-128"/>
                <a:cs typeface="Helvetica" charset="0"/>
              </a:rPr>
              <a:t>Add “mushroom” to the menu, for $11.99.</a:t>
            </a:r>
          </a:p>
          <a:p>
            <a:pPr>
              <a:spcAft>
                <a:spcPts val="2000"/>
              </a:spcAft>
            </a:pPr>
            <a:r>
              <a:rPr lang="en-US" altLang="en-US" sz="2600" dirty="0">
                <a:latin typeface="Helvetica" charset="0"/>
                <a:ea typeface="ＭＳ Ｐゴシック" charset="-128"/>
                <a:cs typeface="Helvetica" charset="0"/>
              </a:rPr>
              <a:t>Change the code to add your favorite topping!</a:t>
            </a:r>
          </a:p>
          <a:p>
            <a:pPr>
              <a:spcAft>
                <a:spcPts val="2000"/>
              </a:spcAft>
            </a:pPr>
            <a:r>
              <a:rPr lang="en-US" altLang="en-US" sz="2600" dirty="0">
                <a:latin typeface="Helvetica" charset="0"/>
                <a:ea typeface="ＭＳ Ｐゴシック" charset="-128"/>
                <a:cs typeface="Helvetica" charset="0"/>
              </a:rPr>
              <a:t>Change the code to charge customers $1000.00 for anything not on the menu.</a:t>
            </a:r>
          </a:p>
          <a:p>
            <a:pPr>
              <a:spcAft>
                <a:spcPts val="2000"/>
              </a:spcAft>
            </a:pPr>
            <a:r>
              <a:rPr lang="en-US" altLang="en-US" sz="2600" b="1" dirty="0">
                <a:latin typeface="Helvetica" charset="0"/>
                <a:ea typeface="ＭＳ Ｐゴシック" charset="-128"/>
                <a:cs typeface="Helvetica" charset="0"/>
              </a:rPr>
              <a:t>Challenge:</a:t>
            </a:r>
            <a:r>
              <a:rPr lang="en-US" altLang="en-US" sz="2600" dirty="0">
                <a:latin typeface="Helvetica" charset="0"/>
                <a:ea typeface="ＭＳ Ｐゴシック" charset="-128"/>
                <a:cs typeface="Helvetica" charset="0"/>
              </a:rPr>
              <a:t> Write a detailed description of how you </a:t>
            </a:r>
            <a:r>
              <a:rPr lang="en-US" altLang="en-US" sz="2600" i="1" dirty="0">
                <a:latin typeface="Helvetica" charset="0"/>
                <a:ea typeface="ＭＳ Ｐゴシック" charset="-128"/>
                <a:cs typeface="Helvetica" charset="0"/>
              </a:rPr>
              <a:t>think</a:t>
            </a:r>
            <a:r>
              <a:rPr lang="en-US" altLang="en-US" sz="2600" dirty="0">
                <a:latin typeface="Helvetica" charset="0"/>
                <a:ea typeface="ＭＳ Ｐゴシック" charset="-128"/>
                <a:cs typeface="Helvetica" charset="0"/>
              </a:rPr>
              <a:t> </a:t>
            </a:r>
            <a:r>
              <a:rPr lang="en-US" altLang="en-US" sz="2600" dirty="0" err="1">
                <a:latin typeface="Courier" charset="0"/>
                <a:ea typeface="ＭＳ Ｐゴシック" charset="-128"/>
                <a:cs typeface="Helvetica" charset="0"/>
              </a:rPr>
              <a:t>cond</a:t>
            </a:r>
            <a:r>
              <a:rPr lang="en-US" altLang="en-US" sz="2600" dirty="0">
                <a:latin typeface="Courier" charset="0"/>
                <a:ea typeface="ＭＳ Ｐゴシック" charset="-128"/>
                <a:cs typeface="Helvetica" charset="0"/>
              </a:rPr>
              <a:t> </a:t>
            </a:r>
            <a:r>
              <a:rPr lang="en-US" altLang="en-US" sz="2600" dirty="0">
                <a:latin typeface="Helvetica" charset="0"/>
                <a:ea typeface="ＭＳ Ｐゴシック" charset="-128"/>
                <a:cs typeface="Helvetica" charset="0"/>
              </a:rPr>
              <a:t>works.</a:t>
            </a:r>
            <a:endParaRPr lang="en-US" altLang="en-US" sz="2600" b="1" dirty="0">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a:xfrm>
            <a:off x="304800" y="1951038"/>
            <a:ext cx="8686800" cy="4525962"/>
          </a:xfrm>
        </p:spPr>
        <p:txBody>
          <a:bodyPr/>
          <a:lstStyle/>
          <a:p>
            <a:pPr>
              <a:spcBef>
                <a:spcPct val="0"/>
              </a:spcBef>
              <a:spcAft>
                <a:spcPts val="2000"/>
              </a:spcAft>
            </a:pPr>
            <a:r>
              <a:rPr lang="en-US" altLang="en-US" sz="2600" i="1" dirty="0" err="1">
                <a:ea typeface="ＭＳ Ｐゴシック" charset="-128"/>
                <a:cs typeface="Helvetica" charset="0"/>
              </a:rPr>
              <a:t>GoFast</a:t>
            </a:r>
            <a:r>
              <a:rPr lang="en-US" altLang="en-US" sz="2600" dirty="0">
                <a:ea typeface="ＭＳ Ｐゴシック" charset="-128"/>
                <a:cs typeface="Helvetica" charset="0"/>
              </a:rPr>
              <a:t>: Make a set of “secret keys” that move the player faster than the up and down arrow.</a:t>
            </a:r>
          </a:p>
          <a:p>
            <a:pPr>
              <a:spcBef>
                <a:spcPct val="0"/>
              </a:spcBef>
              <a:spcAft>
                <a:spcPts val="2000"/>
              </a:spcAft>
            </a:pPr>
            <a:r>
              <a:rPr lang="en-US" altLang="en-US" sz="2600" i="1" dirty="0">
                <a:ea typeface="ＭＳ Ｐゴシック" charset="-128"/>
                <a:cs typeface="Helvetica" charset="0"/>
              </a:rPr>
              <a:t>Warping</a:t>
            </a:r>
            <a:r>
              <a:rPr lang="en-US" altLang="en-US" sz="2600" dirty="0">
                <a:ea typeface="ＭＳ Ｐゴシック" charset="-128"/>
                <a:cs typeface="Helvetica" charset="0"/>
              </a:rPr>
              <a:t>: “b” jumps to the bottom, “t” to the top, etc.</a:t>
            </a:r>
          </a:p>
          <a:p>
            <a:pPr>
              <a:spcBef>
                <a:spcPct val="0"/>
              </a:spcBef>
              <a:spcAft>
                <a:spcPts val="2000"/>
              </a:spcAft>
            </a:pPr>
            <a:r>
              <a:rPr lang="en-US" altLang="en-US" sz="2600" i="1" dirty="0">
                <a:ea typeface="ＭＳ Ｐゴシック" charset="-128"/>
                <a:cs typeface="Helvetica" charset="0"/>
              </a:rPr>
              <a:t>Wrapping</a:t>
            </a:r>
            <a:r>
              <a:rPr lang="en-US" altLang="en-US" sz="2600" dirty="0">
                <a:ea typeface="ＭＳ Ｐゴシック" charset="-128"/>
                <a:cs typeface="Helvetica" charset="0"/>
              </a:rPr>
              <a:t>: moving the player to the top of screen makes it re-appear at the bottom.</a:t>
            </a:r>
            <a:endParaRPr lang="en-US" altLang="en-US" sz="2600" i="1" dirty="0">
              <a:ea typeface="ＭＳ Ｐゴシック" charset="-128"/>
              <a:cs typeface="Helvetica" charset="0"/>
            </a:endParaRPr>
          </a:p>
          <a:p>
            <a:pPr>
              <a:spcBef>
                <a:spcPct val="0"/>
              </a:spcBef>
              <a:spcAft>
                <a:spcPts val="2000"/>
              </a:spcAft>
            </a:pPr>
            <a:r>
              <a:rPr lang="en-US" altLang="en-US" sz="2600" i="1" dirty="0">
                <a:ea typeface="ＭＳ Ｐゴシック" charset="-128"/>
                <a:cs typeface="Helvetica" charset="0"/>
              </a:rPr>
              <a:t>Blocking</a:t>
            </a:r>
            <a:r>
              <a:rPr lang="en-US" altLang="en-US" sz="2600" dirty="0">
                <a:ea typeface="ＭＳ Ｐゴシック" charset="-128"/>
                <a:cs typeface="Helvetica" charset="0"/>
              </a:rPr>
              <a:t>: prevent the player from leaving the screen</a:t>
            </a:r>
          </a:p>
          <a:p>
            <a:pPr>
              <a:spcBef>
                <a:spcPct val="0"/>
              </a:spcBef>
              <a:spcAft>
                <a:spcPts val="2000"/>
              </a:spcAft>
            </a:pPr>
            <a:r>
              <a:rPr lang="en-US" altLang="en-US" sz="2600" i="1" dirty="0">
                <a:ea typeface="ＭＳ Ｐゴシック" charset="-128"/>
                <a:cs typeface="Helvetica" charset="0"/>
              </a:rPr>
              <a:t>Hiding</a:t>
            </a:r>
            <a:r>
              <a:rPr lang="en-US" altLang="en-US" sz="2600" dirty="0">
                <a:ea typeface="ＭＳ Ｐゴシック" charset="-128"/>
                <a:cs typeface="Helvetica" charset="0"/>
              </a:rPr>
              <a:t>: Press a key to hide. Press </a:t>
            </a:r>
            <a:r>
              <a:rPr lang="en-US" altLang="en-US" sz="2600" i="1" dirty="0">
                <a:ea typeface="ＭＳ Ｐゴシック" charset="-128"/>
                <a:cs typeface="Helvetica" charset="0"/>
              </a:rPr>
              <a:t>the same key</a:t>
            </a:r>
            <a:r>
              <a:rPr lang="en-US" altLang="en-US" sz="2600" dirty="0">
                <a:ea typeface="ＭＳ Ｐゴシック" charset="-128"/>
                <a:cs typeface="Helvetica" charset="0"/>
              </a:rPr>
              <a:t> to re-appear at the </a:t>
            </a:r>
            <a:r>
              <a:rPr lang="en-US" altLang="en-US" sz="2600" i="1" dirty="0">
                <a:ea typeface="ＭＳ Ｐゴシック" charset="-128"/>
                <a:cs typeface="Helvetica" charset="0"/>
              </a:rPr>
              <a:t>same place</a:t>
            </a:r>
            <a:r>
              <a:rPr lang="en-US" altLang="en-US" sz="2600" dirty="0" smtClean="0">
                <a:ea typeface="ＭＳ Ｐゴシック" charset="-128"/>
                <a:cs typeface="Helvetica" charset="0"/>
              </a:rPr>
              <a:t>.</a:t>
            </a:r>
            <a:endParaRPr lang="en-US" altLang="en-US" sz="2600" dirty="0">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a:xfrm>
            <a:off x="304800" y="1874838"/>
            <a:ext cx="8686800" cy="4525962"/>
          </a:xfrm>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a:xfrm>
            <a:off x="304800" y="1874838"/>
            <a:ext cx="8686800" cy="4525962"/>
          </a:xfrm>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a:xfrm>
            <a:off x="304800" y="1798638"/>
            <a:ext cx="8686800" cy="4525962"/>
          </a:xfrm>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dirty="0">
                <a:latin typeface="Helvetica" charset="0"/>
                <a:ea typeface="ＭＳ Ｐゴシック" charset="-128"/>
                <a:cs typeface="Helvetica" charset="0"/>
              </a:rPr>
              <a:t>What elements would you like to integrate?</a:t>
            </a:r>
          </a:p>
          <a:p>
            <a:pPr>
              <a:spcAft>
                <a:spcPts val="2000"/>
              </a:spcAft>
            </a:pPr>
            <a:r>
              <a:rPr lang="en-US" altLang="en-US" dirty="0">
                <a:latin typeface="Helvetica" charset="0"/>
                <a:ea typeface="ＭＳ Ｐゴシック" charset="-128"/>
                <a:cs typeface="Helvetica" charset="0"/>
              </a:rPr>
              <a:t>What will be the challenges for using Bootstrap?</a:t>
            </a:r>
          </a:p>
          <a:p>
            <a:pPr>
              <a:spcAft>
                <a:spcPts val="2000"/>
              </a:spcAft>
            </a:pPr>
            <a:r>
              <a:rPr lang="en-US" altLang="en-US" dirty="0">
                <a:latin typeface="Helvetica" charset="0"/>
                <a:ea typeface="ＭＳ Ｐゴシック" charset="-128"/>
                <a:cs typeface="Helvetica" charset="0"/>
              </a:rPr>
              <a:t>Create a rough calendar for when you might use each section of Bootstrap.</a:t>
            </a:r>
          </a:p>
          <a:p>
            <a:pPr>
              <a:spcAft>
                <a:spcPts val="2000"/>
              </a:spcAft>
            </a:pPr>
            <a:r>
              <a:rPr lang="en-US" altLang="en-US" dirty="0">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Group photo!</a:t>
            </a:r>
            <a:endParaRPr lang="en-US" altLang="en-US" sz="2400" b="1" i="1" dirty="0">
              <a:solidFill>
                <a:srgbClr val="92D050"/>
              </a:solidFill>
              <a:latin typeface="Arial" charset="0"/>
            </a:endParaRPr>
          </a:p>
        </p:txBody>
      </p:sp>
      <p:sp>
        <p:nvSpPr>
          <p:cNvPr id="11" name="Rectangle 10"/>
          <p:cNvSpPr/>
          <p:nvPr/>
        </p:nvSpPr>
        <p:spPr>
          <a:xfrm>
            <a:off x="278296" y="0"/>
            <a:ext cx="1676400" cy="838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sp>
        <p:nvSpPr>
          <p:cNvPr id="13" name="Rectangle 12"/>
          <p:cNvSpPr/>
          <p:nvPr/>
        </p:nvSpPr>
        <p:spPr>
          <a:xfrm>
            <a:off x="278296" y="915124"/>
            <a:ext cx="1676400" cy="8382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9012"/>
            <a:ext cx="1712223" cy="1712223"/>
          </a:xfrm>
          <a:prstGeom prst="rect">
            <a:avLst/>
          </a:prstGeom>
        </p:spPr>
      </p:pic>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0" y="825500"/>
            <a:ext cx="5196405" cy="5196405"/>
          </a:xfrm>
          <a:prstGeom prst="rect">
            <a:avLst/>
          </a:prstGeom>
        </p:spPr>
      </p:pic>
    </p:spTree>
    <p:extLst>
      <p:ext uri="{BB962C8B-B14F-4D97-AF65-F5344CB8AC3E}">
        <p14:creationId xmlns:p14="http://schemas.microsoft.com/office/powerpoint/2010/main" val="1529313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5181600"/>
            <a:ext cx="6781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
  <TotalTime>35111</TotalTime>
  <Words>6483</Words>
  <Application>Microsoft Macintosh PowerPoint</Application>
  <PresentationFormat>On-screen Show (4:3)</PresentationFormat>
  <Paragraphs>1366</Paragraphs>
  <Slides>70</Slides>
  <Notes>68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Century Gothic</vt:lpstr>
      <vt:lpstr>Comic Sans MS</vt:lpstr>
      <vt:lpstr>Courier</vt:lpstr>
      <vt:lpstr>Courier New</vt:lpstr>
      <vt:lpstr>Franklin Gothic Book</vt:lpstr>
      <vt:lpstr>Franklin Gothic Medium</vt:lpstr>
      <vt:lpstr>Gill Sans MT</vt:lpstr>
      <vt:lpstr>Helvetica</vt:lpstr>
      <vt:lpstr>ＭＳ Ｐゴシック</vt:lpstr>
      <vt:lpstr>ＭＳ ゴシック</vt:lpstr>
      <vt:lpstr>Times New Roman</vt:lpstr>
      <vt:lpstr>Trebuchet MS</vt:lpstr>
      <vt:lpstr>Wingdings</vt:lpstr>
      <vt:lpstr>Wingdings 2</vt:lpstr>
      <vt:lpstr>Arial</vt:lpstr>
      <vt:lpstr>BootstrapTheme</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Day 1 Review</vt:lpstr>
      <vt:lpstr>More Review</vt:lpstr>
      <vt:lpstr>Defining Functions(p.9)</vt:lpstr>
      <vt:lpstr>Defining Functions(p. 9)</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107</cp:revision>
  <cp:lastPrinted>2017-10-01T19:56:56Z</cp:lastPrinted>
  <dcterms:created xsi:type="dcterms:W3CDTF">2015-08-09T14:46:48Z</dcterms:created>
  <dcterms:modified xsi:type="dcterms:W3CDTF">2017-11-21T15:52:40Z</dcterms:modified>
  <cp:category/>
</cp:coreProperties>
</file>